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70" r:id="rId2"/>
    <p:sldId id="273" r:id="rId3"/>
    <p:sldId id="274" r:id="rId4"/>
    <p:sldId id="279" r:id="rId5"/>
    <p:sldId id="271" r:id="rId6"/>
    <p:sldId id="309" r:id="rId7"/>
    <p:sldId id="272" r:id="rId8"/>
    <p:sldId id="276" r:id="rId9"/>
    <p:sldId id="277" r:id="rId10"/>
    <p:sldId id="278" r:id="rId11"/>
    <p:sldId id="323" r:id="rId12"/>
    <p:sldId id="282" r:id="rId13"/>
    <p:sldId id="281" r:id="rId14"/>
    <p:sldId id="283" r:id="rId15"/>
    <p:sldId id="284" r:id="rId16"/>
    <p:sldId id="285" r:id="rId17"/>
    <p:sldId id="287" r:id="rId18"/>
    <p:sldId id="288" r:id="rId19"/>
    <p:sldId id="289" r:id="rId20"/>
    <p:sldId id="290" r:id="rId21"/>
    <p:sldId id="292" r:id="rId22"/>
    <p:sldId id="314" r:id="rId23"/>
    <p:sldId id="312" r:id="rId24"/>
    <p:sldId id="313" r:id="rId25"/>
    <p:sldId id="280" r:id="rId26"/>
    <p:sldId id="294" r:id="rId27"/>
    <p:sldId id="293" r:id="rId28"/>
    <p:sldId id="295" r:id="rId29"/>
    <p:sldId id="296" r:id="rId30"/>
    <p:sldId id="315" r:id="rId31"/>
    <p:sldId id="316" r:id="rId32"/>
    <p:sldId id="317" r:id="rId33"/>
    <p:sldId id="318" r:id="rId34"/>
    <p:sldId id="319" r:id="rId35"/>
    <p:sldId id="320" r:id="rId36"/>
    <p:sldId id="322" r:id="rId37"/>
    <p:sldId id="298" r:id="rId38"/>
    <p:sldId id="299" r:id="rId39"/>
    <p:sldId id="300" r:id="rId40"/>
    <p:sldId id="301" r:id="rId41"/>
    <p:sldId id="302" r:id="rId42"/>
    <p:sldId id="303" r:id="rId43"/>
    <p:sldId id="304" r:id="rId44"/>
    <p:sldId id="305" r:id="rId45"/>
    <p:sldId id="307" r:id="rId46"/>
    <p:sldId id="306" r:id="rId47"/>
    <p:sldId id="308" r:id="rId48"/>
    <p:sldId id="324" r:id="rId49"/>
    <p:sldId id="32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91">
          <p15:clr>
            <a:srgbClr val="A4A3A4"/>
          </p15:clr>
        </p15:guide>
        <p15:guide id="4" pos="446">
          <p15:clr>
            <a:srgbClr val="A4A3A4"/>
          </p15:clr>
        </p15:guide>
        <p15:guide id="5" pos="5472">
          <p15:clr>
            <a:srgbClr val="A4A3A4"/>
          </p15:clr>
        </p15:guide>
        <p15:guide id="6"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77819"/>
    <a:srgbClr val="8439BD"/>
    <a:srgbClr val="0065A4"/>
    <a:srgbClr val="FAFAE0"/>
    <a:srgbClr val="FDE5D3"/>
    <a:srgbClr val="E2F0CC"/>
    <a:srgbClr val="83B434"/>
    <a:srgbClr val="D4EDFC"/>
    <a:srgbClr val="0F8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168" autoAdjust="0"/>
  </p:normalViewPr>
  <p:slideViewPr>
    <p:cSldViewPr showGuides="1">
      <p:cViewPr varScale="1">
        <p:scale>
          <a:sx n="65" d="100"/>
          <a:sy n="65" d="100"/>
        </p:scale>
        <p:origin x="1344" y="40"/>
      </p:cViewPr>
      <p:guideLst>
        <p:guide orient="horz" pos="2160"/>
        <p:guide pos="2880"/>
        <p:guide pos="291"/>
        <p:guide pos="446"/>
        <p:guide pos="5472"/>
        <p:guide pos="52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7C5A86-BABB-4CF5-8443-1DCF81555233}" type="datetimeFigureOut">
              <a:rPr lang="en-US" smtClean="0"/>
              <a:pPr/>
              <a:t>2/14/2023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E39E73-E7EF-4BA1-B3B2-C4B27A188966}" type="slidenum">
              <a:rPr lang="en-US" smtClean="0"/>
              <a:pPr/>
              <a:t>‹#›</a:t>
            </a:fld>
            <a:endParaRPr lang="en-US" dirty="0"/>
          </a:p>
        </p:txBody>
      </p:sp>
    </p:spTree>
    <p:extLst>
      <p:ext uri="{BB962C8B-B14F-4D97-AF65-F5344CB8AC3E}">
        <p14:creationId xmlns:p14="http://schemas.microsoft.com/office/powerpoint/2010/main" val="4270628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a:cs typeface="ＭＳ Ｐゴシック"/>
            </a:endParaRPr>
          </a:p>
        </p:txBody>
      </p:sp>
    </p:spTree>
    <p:extLst>
      <p:ext uri="{BB962C8B-B14F-4D97-AF65-F5344CB8AC3E}">
        <p14:creationId xmlns:p14="http://schemas.microsoft.com/office/powerpoint/2010/main" val="2149308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a:cs typeface="ＭＳ Ｐゴシック"/>
            </a:endParaRPr>
          </a:p>
        </p:txBody>
      </p:sp>
    </p:spTree>
    <p:extLst>
      <p:ext uri="{BB962C8B-B14F-4D97-AF65-F5344CB8AC3E}">
        <p14:creationId xmlns:p14="http://schemas.microsoft.com/office/powerpoint/2010/main" val="214930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a:cs typeface="ＭＳ Ｐゴシック"/>
            </a:endParaRPr>
          </a:p>
        </p:txBody>
      </p:sp>
    </p:spTree>
    <p:extLst>
      <p:ext uri="{BB962C8B-B14F-4D97-AF65-F5344CB8AC3E}">
        <p14:creationId xmlns:p14="http://schemas.microsoft.com/office/powerpoint/2010/main" val="2149308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a:cs typeface="ＭＳ Ｐゴシック"/>
            </a:endParaRPr>
          </a:p>
        </p:txBody>
      </p:sp>
    </p:spTree>
    <p:extLst>
      <p:ext uri="{BB962C8B-B14F-4D97-AF65-F5344CB8AC3E}">
        <p14:creationId xmlns:p14="http://schemas.microsoft.com/office/powerpoint/2010/main" val="2149308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a:cs typeface="ＭＳ Ｐゴシック"/>
            </a:endParaRPr>
          </a:p>
        </p:txBody>
      </p:sp>
    </p:spTree>
    <p:extLst>
      <p:ext uri="{BB962C8B-B14F-4D97-AF65-F5344CB8AC3E}">
        <p14:creationId xmlns:p14="http://schemas.microsoft.com/office/powerpoint/2010/main" val="2149308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ＭＳ Ｐゴシック"/>
              <a:cs typeface="ＭＳ Ｐゴシック"/>
            </a:endParaRPr>
          </a:p>
        </p:txBody>
      </p:sp>
    </p:spTree>
    <p:extLst>
      <p:ext uri="{BB962C8B-B14F-4D97-AF65-F5344CB8AC3E}">
        <p14:creationId xmlns:p14="http://schemas.microsoft.com/office/powerpoint/2010/main" val="2149308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E39E73-E7EF-4BA1-B3B2-C4B27A188966}" type="slidenum">
              <a:rPr lang="en-US" smtClean="0"/>
              <a:pPr/>
              <a:t>48</a:t>
            </a:fld>
            <a:endParaRPr lang="en-US" dirty="0"/>
          </a:p>
        </p:txBody>
      </p:sp>
    </p:spTree>
    <p:extLst>
      <p:ext uri="{BB962C8B-B14F-4D97-AF65-F5344CB8AC3E}">
        <p14:creationId xmlns:p14="http://schemas.microsoft.com/office/powerpoint/2010/main" val="3935587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E39E73-E7EF-4BA1-B3B2-C4B27A188966}" type="slidenum">
              <a:rPr lang="en-US" smtClean="0"/>
              <a:pPr/>
              <a:t>49</a:t>
            </a:fld>
            <a:endParaRPr lang="en-US" dirty="0"/>
          </a:p>
        </p:txBody>
      </p:sp>
    </p:spTree>
    <p:extLst>
      <p:ext uri="{BB962C8B-B14F-4D97-AF65-F5344CB8AC3E}">
        <p14:creationId xmlns:p14="http://schemas.microsoft.com/office/powerpoint/2010/main" val="3955396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53" name="Picture 52"/>
          <p:cNvPicPr>
            <a:picLocks noChangeAspect="1"/>
          </p:cNvPicPr>
          <p:nvPr userDrawn="1"/>
        </p:nvPicPr>
        <p:blipFill>
          <a:blip r:embed="rId2" cstate="print"/>
          <a:srcRect l="-516" t="12778" r="4239" b="36875"/>
          <a:stretch>
            <a:fillRect/>
          </a:stretch>
        </p:blipFill>
        <p:spPr>
          <a:xfrm>
            <a:off x="-52252" y="0"/>
            <a:ext cx="9196252" cy="2155371"/>
          </a:xfrm>
          <a:prstGeom prst="rect">
            <a:avLst/>
          </a:prstGeom>
        </p:spPr>
      </p:pic>
      <p:sp>
        <p:nvSpPr>
          <p:cNvPr id="54" name="Rectangle 53"/>
          <p:cNvSpPr/>
          <p:nvPr userDrawn="1"/>
        </p:nvSpPr>
        <p:spPr>
          <a:xfrm>
            <a:off x="0" y="1"/>
            <a:ext cx="2286000" cy="6172200"/>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2"/>
          <p:cNvPicPr>
            <a:picLocks noChangeAspect="1" noChangeArrowheads="1"/>
          </p:cNvPicPr>
          <p:nvPr userDrawn="1"/>
        </p:nvPicPr>
        <p:blipFill>
          <a:blip r:embed="rId3" cstate="print"/>
          <a:srcRect/>
          <a:stretch>
            <a:fillRect/>
          </a:stretch>
        </p:blipFill>
        <p:spPr bwMode="auto">
          <a:xfrm>
            <a:off x="461963" y="4953001"/>
            <a:ext cx="1463776" cy="990600"/>
          </a:xfrm>
          <a:prstGeom prst="rect">
            <a:avLst/>
          </a:prstGeom>
          <a:noFill/>
          <a:ln w="9525">
            <a:noFill/>
            <a:miter lim="800000"/>
            <a:headEnd/>
            <a:tailEnd/>
          </a:ln>
          <a:effectLst/>
        </p:spPr>
      </p:pic>
      <p:sp>
        <p:nvSpPr>
          <p:cNvPr id="9" name="Rectangle 8"/>
          <p:cNvSpPr/>
          <p:nvPr userDrawn="1"/>
        </p:nvSpPr>
        <p:spPr>
          <a:xfrm>
            <a:off x="2286000" y="2209800"/>
            <a:ext cx="6858000" cy="2514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769326" y="2667000"/>
            <a:ext cx="5917474" cy="762000"/>
          </a:xfrm>
        </p:spPr>
        <p:txBody>
          <a:bodyPr anchor="b" anchorCtr="0"/>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69326" y="3429000"/>
            <a:ext cx="5917474" cy="1066800"/>
          </a:xfrm>
        </p:spPr>
        <p:txBody>
          <a:bodyPr>
            <a:normAutofit/>
          </a:bodyPr>
          <a:lstStyle>
            <a:lvl1pPr marL="0" indent="0" algn="l">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Rectangle 15"/>
          <p:cNvSpPr/>
          <p:nvPr userDrawn="1"/>
        </p:nvSpPr>
        <p:spPr>
          <a:xfrm>
            <a:off x="2286000" y="0"/>
            <a:ext cx="6858000" cy="2133600"/>
          </a:xfrm>
          <a:prstGeom prst="rect">
            <a:avLst/>
          </a:prstGeom>
          <a:solidFill>
            <a:srgbClr val="6A9BB2">
              <a:alpha val="2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2133600"/>
            <a:ext cx="9144000"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2" name="Rectangle 31"/>
          <p:cNvSpPr/>
          <p:nvPr userDrawn="1"/>
        </p:nvSpPr>
        <p:spPr>
          <a:xfrm>
            <a:off x="3657600" y="1057275"/>
            <a:ext cx="5486400" cy="5157788"/>
          </a:xfrm>
          <a:prstGeom prst="rect">
            <a:avLst/>
          </a:prstGeom>
          <a:solidFill>
            <a:srgbClr val="FAF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86200" y="1523999"/>
            <a:ext cx="4800600" cy="4267201"/>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8025" y="1523999"/>
            <a:ext cx="2757489" cy="4267201"/>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10"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36" name="Title 35"/>
          <p:cNvSpPr>
            <a:spLocks noGrp="1"/>
          </p:cNvSpPr>
          <p:nvPr userDrawn="1">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12" name="Rectangle 11"/>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3" name="Rectangle 12"/>
          <p:cNvSpPr/>
          <p:nvPr userDrawn="1"/>
        </p:nvSpPr>
        <p:spPr>
          <a:xfrm rot="5400000">
            <a:off x="-3198020" y="3198017"/>
            <a:ext cx="6858001" cy="461963"/>
          </a:xfrm>
          <a:prstGeom prst="rect">
            <a:avLst/>
          </a:prstGeom>
          <a:solidFill>
            <a:srgbClr val="0065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Rectangle 20"/>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68285"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068285" y="1371600"/>
            <a:ext cx="5486400" cy="3355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068285"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9"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12" name="Rectangle 11"/>
          <p:cNvSpPr/>
          <p:nvPr userDrawn="1"/>
        </p:nvSpPr>
        <p:spPr>
          <a:xfrm rot="5400000">
            <a:off x="-3198020" y="3198017"/>
            <a:ext cx="6858001" cy="461963"/>
          </a:xfrm>
          <a:prstGeom prst="rect">
            <a:avLst/>
          </a:prstGeom>
          <a:solidFill>
            <a:srgbClr val="0065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Tree>
  </p:cSld>
  <p:clrMapOvr>
    <a:masterClrMapping/>
  </p:clrMapOvr>
  <p:transition>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1" name="Picture 20" descr="paccar interior1.jpg"/>
          <p:cNvPicPr>
            <a:picLocks noChangeAspect="1"/>
          </p:cNvPicPr>
          <p:nvPr userDrawn="1"/>
        </p:nvPicPr>
        <p:blipFill>
          <a:blip r:embed="rId2" cstate="print"/>
          <a:srcRect t="22984" b="30505"/>
          <a:stretch>
            <a:fillRect/>
          </a:stretch>
        </p:blipFill>
        <p:spPr>
          <a:xfrm>
            <a:off x="3584" y="0"/>
            <a:ext cx="9140416" cy="2133600"/>
          </a:xfrm>
          <a:prstGeom prst="rect">
            <a:avLst/>
          </a:prstGeom>
        </p:spPr>
      </p:pic>
      <p:sp>
        <p:nvSpPr>
          <p:cNvPr id="45" name="Rectangle 44"/>
          <p:cNvSpPr/>
          <p:nvPr userDrawn="1"/>
        </p:nvSpPr>
        <p:spPr>
          <a:xfrm>
            <a:off x="2286000" y="0"/>
            <a:ext cx="6858000" cy="2133600"/>
          </a:xfrm>
          <a:prstGeom prst="rect">
            <a:avLst/>
          </a:prstGeom>
          <a:solidFill>
            <a:srgbClr val="6A9BB2">
              <a:alpha val="2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Rectangle 56"/>
          <p:cNvSpPr/>
          <p:nvPr userDrawn="1"/>
        </p:nvSpPr>
        <p:spPr>
          <a:xfrm>
            <a:off x="2286000" y="2209798"/>
            <a:ext cx="6858000" cy="4038601"/>
          </a:xfrm>
          <a:prstGeom prst="rect">
            <a:avLst/>
          </a:prstGeom>
          <a:solidFill>
            <a:srgbClr val="FAFA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34" name="Text Placeholder 33"/>
          <p:cNvSpPr>
            <a:spLocks noGrp="1"/>
          </p:cNvSpPr>
          <p:nvPr>
            <p:ph type="body" sz="quarter" idx="14"/>
          </p:nvPr>
        </p:nvSpPr>
        <p:spPr>
          <a:xfrm>
            <a:off x="2743200" y="2667000"/>
            <a:ext cx="5943600" cy="1600200"/>
          </a:xfrm>
        </p:spPr>
        <p:txBody>
          <a:bodyPr/>
          <a:lstStyle>
            <a:lvl1pPr marL="339725" indent="-339725">
              <a:buFont typeface="Arial" pitchFamily="34" charset="0"/>
              <a:buChar char="‒"/>
              <a:defRPr>
                <a:solidFill>
                  <a:srgbClr val="000000"/>
                </a:solidFill>
              </a:defRPr>
            </a:lvl1pPr>
            <a:lvl2pPr>
              <a:buFont typeface="Arial" pitchFamily="34" charset="0"/>
              <a:buChar char="‒"/>
              <a:defRPr>
                <a:solidFill>
                  <a:srgbClr val="000000"/>
                </a:solidFill>
              </a:defRPr>
            </a:lvl2pPr>
            <a:lvl3pPr>
              <a:buFont typeface="Arial" pitchFamily="34" charset="0"/>
              <a:buChar char="‒"/>
              <a:defRPr>
                <a:solidFill>
                  <a:srgbClr val="000000"/>
                </a:solidFill>
              </a:defRPr>
            </a:lvl3pPr>
            <a:lvl4pPr>
              <a:buFont typeface="Arial" pitchFamily="34" charset="0"/>
              <a:buChar char="‒"/>
              <a:defRPr>
                <a:solidFill>
                  <a:srgbClr val="000000"/>
                </a:solidFill>
              </a:defRPr>
            </a:lvl4pPr>
            <a:lvl5pPr>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6" name="Picture 3"/>
          <p:cNvPicPr>
            <a:picLocks noChangeAspect="1" noChangeArrowheads="1"/>
          </p:cNvPicPr>
          <p:nvPr userDrawn="1"/>
        </p:nvPicPr>
        <p:blipFill>
          <a:blip r:embed="rId3" cstate="print"/>
          <a:srcRect/>
          <a:stretch>
            <a:fillRect/>
          </a:stretch>
        </p:blipFill>
        <p:spPr bwMode="auto">
          <a:xfrm>
            <a:off x="627017" y="6336720"/>
            <a:ext cx="637372" cy="389418"/>
          </a:xfrm>
          <a:prstGeom prst="rect">
            <a:avLst/>
          </a:prstGeom>
          <a:noFill/>
          <a:ln w="9525">
            <a:noFill/>
            <a:miter lim="800000"/>
            <a:headEnd/>
            <a:tailEnd/>
          </a:ln>
          <a:effectLst/>
        </p:spPr>
      </p:pic>
      <p:sp>
        <p:nvSpPr>
          <p:cNvPr id="60" name="Rectangle 59"/>
          <p:cNvSpPr/>
          <p:nvPr userDrawn="1"/>
        </p:nvSpPr>
        <p:spPr>
          <a:xfrm>
            <a:off x="0" y="1"/>
            <a:ext cx="2286000" cy="6172200"/>
          </a:xfrm>
          <a:prstGeom prst="rect">
            <a:avLst/>
          </a:prstGeom>
          <a:solidFill>
            <a:schemeClr val="bg1">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ext Placeholder 31"/>
          <p:cNvSpPr>
            <a:spLocks noGrp="1"/>
          </p:cNvSpPr>
          <p:nvPr>
            <p:ph type="body" sz="quarter" idx="13"/>
          </p:nvPr>
        </p:nvSpPr>
        <p:spPr>
          <a:xfrm>
            <a:off x="228600" y="2667000"/>
            <a:ext cx="1809750" cy="1600200"/>
          </a:xfrm>
        </p:spPr>
        <p:txBody>
          <a:bodyPr>
            <a:noAutofit/>
          </a:bodyPr>
          <a:lstStyle>
            <a:lvl1pPr marL="0" indent="0">
              <a:buFontTx/>
              <a:buNone/>
              <a:defRPr sz="1600"/>
            </a:lvl1pPr>
            <a:lvl2pPr marL="0" indent="0">
              <a:buFontTx/>
              <a:buNone/>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p:txBody>
      </p:sp>
      <p:sp>
        <p:nvSpPr>
          <p:cNvPr id="14" name="Rectangle 13"/>
          <p:cNvSpPr/>
          <p:nvPr userDrawn="1"/>
        </p:nvSpPr>
        <p:spPr>
          <a:xfrm>
            <a:off x="0" y="2133600"/>
            <a:ext cx="9143999"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Tree>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5" name="Rectangle 34"/>
          <p:cNvSpPr/>
          <p:nvPr userDrawn="1"/>
        </p:nvSpPr>
        <p:spPr>
          <a:xfrm>
            <a:off x="2286000" y="2209800"/>
            <a:ext cx="6858000" cy="2514600"/>
          </a:xfrm>
          <a:prstGeom prst="rect">
            <a:avLst/>
          </a:prstGeom>
          <a:solidFill>
            <a:srgbClr val="FAFA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34" name="Text Placeholder 33"/>
          <p:cNvSpPr>
            <a:spLocks noGrp="1"/>
          </p:cNvSpPr>
          <p:nvPr>
            <p:ph type="body" sz="quarter" idx="14"/>
          </p:nvPr>
        </p:nvSpPr>
        <p:spPr>
          <a:xfrm>
            <a:off x="2743200" y="2667000"/>
            <a:ext cx="5943600" cy="1600200"/>
          </a:xfrm>
        </p:spPr>
        <p:txBody>
          <a:bodyPr/>
          <a:lstStyle>
            <a:lvl1pPr>
              <a:buNone/>
              <a:defRPr>
                <a:solidFill>
                  <a:schemeClr val="tx1"/>
                </a:solidFill>
              </a:defRPr>
            </a:lvl1pPr>
            <a:lvl2pPr>
              <a:buNone/>
              <a:defRPr sz="1600">
                <a:solidFill>
                  <a:schemeClr val="tx1"/>
                </a:solidFill>
              </a:defRPr>
            </a:lvl2pPr>
            <a:lvl3pPr>
              <a:buNone/>
              <a:defRPr sz="1400">
                <a:solidFill>
                  <a:schemeClr val="tx1"/>
                </a:solidFill>
              </a:defRPr>
            </a:lvl3pPr>
            <a:lvl4pPr>
              <a:buNone/>
              <a:defRPr sz="1200">
                <a:solidFill>
                  <a:schemeClr val="tx1"/>
                </a:solidFill>
              </a:defRPr>
            </a:lvl4pPr>
            <a:lvl5pPr>
              <a:buNone/>
              <a:defRPr sz="10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Picture Placeholder 32"/>
          <p:cNvSpPr>
            <a:spLocks noGrp="1"/>
          </p:cNvSpPr>
          <p:nvPr>
            <p:ph type="pic" sz="quarter" idx="18" hasCustomPrompt="1"/>
          </p:nvPr>
        </p:nvSpPr>
        <p:spPr>
          <a:xfrm>
            <a:off x="0" y="2207622"/>
            <a:ext cx="2286000" cy="2514600"/>
          </a:xfrm>
        </p:spPr>
        <p:txBody>
          <a:bodyPr>
            <a:normAutofit/>
          </a:bodyPr>
          <a:lstStyle>
            <a:lvl1pPr marL="234950" indent="-234950">
              <a:buFont typeface="Arial" pitchFamily="34" charset="0"/>
              <a:buChar char="−"/>
              <a:defRPr sz="1800"/>
            </a:lvl1pPr>
          </a:lstStyle>
          <a:p>
            <a:r>
              <a:rPr lang="en-US" dirty="0" smtClean="0"/>
              <a:t>picture</a:t>
            </a:r>
            <a:endParaRPr lang="en-US" dirty="0"/>
          </a:p>
        </p:txBody>
      </p:sp>
      <p:pic>
        <p:nvPicPr>
          <p:cNvPr id="50"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19" name="Text Placeholder 18"/>
          <p:cNvSpPr>
            <a:spLocks noGrp="1"/>
          </p:cNvSpPr>
          <p:nvPr>
            <p:ph type="body" sz="quarter" idx="22"/>
          </p:nvPr>
        </p:nvSpPr>
        <p:spPr>
          <a:xfrm>
            <a:off x="3352800" y="228600"/>
            <a:ext cx="5562600" cy="1673352"/>
          </a:xfrm>
        </p:spPr>
        <p:txBody>
          <a:bodyPr anchor="ctr" anchorCtr="0"/>
          <a:lstStyle>
            <a:lvl1pPr algn="r">
              <a:buFontTx/>
              <a:buNone/>
              <a:defRPr sz="2800"/>
            </a:lvl1pPr>
            <a:lvl2pPr algn="r">
              <a:buFontTx/>
              <a:buNone/>
              <a:defRPr sz="2400"/>
            </a:lvl2pPr>
            <a:lvl3pPr algn="r">
              <a:buFontTx/>
              <a:buNone/>
              <a:defRPr/>
            </a:lvl3pPr>
            <a:lvl4pPr algn="r">
              <a:buFontTx/>
              <a:buNone/>
              <a:defRPr/>
            </a:lvl4pPr>
            <a:lvl5pPr algn="r">
              <a:buFontTx/>
              <a:buNone/>
              <a:defRPr/>
            </a:lvl5pPr>
          </a:lstStyle>
          <a:p>
            <a:pPr lvl="0"/>
            <a:r>
              <a:rPr lang="en-US" dirty="0" smtClean="0"/>
              <a:t>Click to edit Master text styles</a:t>
            </a:r>
          </a:p>
          <a:p>
            <a:pPr lvl="1"/>
            <a:r>
              <a:rPr lang="en-US" dirty="0" smtClean="0"/>
              <a:t>Second level</a:t>
            </a:r>
          </a:p>
        </p:txBody>
      </p:sp>
      <p:sp>
        <p:nvSpPr>
          <p:cNvPr id="13" name="Rectangle 12"/>
          <p:cNvSpPr/>
          <p:nvPr userDrawn="1"/>
        </p:nvSpPr>
        <p:spPr>
          <a:xfrm>
            <a:off x="0" y="2133600"/>
            <a:ext cx="9144000"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Tree>
  </p:cSld>
  <p:clrMapOvr>
    <a:masterClrMapping/>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61963" y="1371600"/>
            <a:ext cx="8224837" cy="4419600"/>
          </a:xfrm>
        </p:spPr>
        <p:txBody>
          <a:bodyPr/>
          <a:lstStyle>
            <a:lvl1pPr marL="234950" indent="-234950">
              <a:buFont typeface="Arial" pitchFamily="34" charset="0"/>
              <a:buChar char="−"/>
              <a:defRPr sz="1800" b="0"/>
            </a:lvl1pPr>
            <a:lvl2pPr>
              <a:defRPr sz="1600"/>
            </a:lvl2pPr>
            <a:lvl3pPr>
              <a:defRPr sz="1400"/>
            </a:lvl3pPr>
            <a:lvl4pPr>
              <a:defRPr sz="1200"/>
            </a:lvl4pPr>
            <a:lvl5pPr>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50" name="Title 49"/>
          <p:cNvSpPr>
            <a:spLocks noGrp="1"/>
          </p:cNvSpPr>
          <p:nvPr userDrawn="1">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13" name="Rectangle 12"/>
          <p:cNvSpPr/>
          <p:nvPr userDrawn="1"/>
        </p:nvSpPr>
        <p:spPr>
          <a:xfrm rot="5400000">
            <a:off x="-3198020" y="3198017"/>
            <a:ext cx="6858001"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Tree>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8" name="Rectangle 17"/>
          <p:cNvSpPr/>
          <p:nvPr userDrawn="1"/>
        </p:nvSpPr>
        <p:spPr>
          <a:xfrm>
            <a:off x="461963" y="4114800"/>
            <a:ext cx="8682037" cy="2102644"/>
          </a:xfrm>
          <a:prstGeom prst="rect">
            <a:avLst/>
          </a:prstGeom>
          <a:solidFill>
            <a:srgbClr val="FAFA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6" name="Rectangle 5"/>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15" name="Text Placeholder 14"/>
          <p:cNvSpPr>
            <a:spLocks noGrp="1"/>
          </p:cNvSpPr>
          <p:nvPr>
            <p:ph type="body" sz="quarter" idx="13"/>
          </p:nvPr>
        </p:nvSpPr>
        <p:spPr>
          <a:xfrm>
            <a:off x="461963" y="1371600"/>
            <a:ext cx="8224837" cy="2362200"/>
          </a:xfrm>
        </p:spPr>
        <p:txBody>
          <a:bodyPr>
            <a:noAutofit/>
          </a:bodyPr>
          <a:lstStyle>
            <a:lvl1pPr marL="234950" indent="-234950">
              <a:defRPr/>
            </a:lvl1pPr>
            <a:lvl2pPr>
              <a:defRPr sz="1600"/>
            </a:lvl2pPr>
            <a:lvl3pPr>
              <a:defRPr sz="1400"/>
            </a:lvl3pPr>
            <a:lvl4pPr>
              <a:defRPr sz="12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16"/>
          <p:cNvSpPr>
            <a:spLocks noGrp="1"/>
          </p:cNvSpPr>
          <p:nvPr>
            <p:ph sz="quarter" idx="14"/>
          </p:nvPr>
        </p:nvSpPr>
        <p:spPr>
          <a:xfrm>
            <a:off x="939192" y="4552039"/>
            <a:ext cx="7727578" cy="1228166"/>
          </a:xfrm>
        </p:spPr>
        <p:txBody>
          <a:bodyPr anchor="ctr" anchorCtr="1">
            <a:noAutofit/>
          </a:bodyPr>
          <a:lstStyle>
            <a:lvl1pPr marL="0" indent="0" algn="ctr">
              <a:buFontTx/>
              <a:buNone/>
              <a:defRPr/>
            </a:lvl1pPr>
            <a:lvl2pPr marL="0" indent="0" algn="ctr">
              <a:buFontTx/>
              <a:buNone/>
              <a:defRPr/>
            </a:lvl2pPr>
            <a:lvl3pPr marL="0" indent="0" algn="ctr">
              <a:buFontTx/>
              <a:buNone/>
              <a:defRPr/>
            </a:lvl3pPr>
            <a:lvl4pPr marL="0" indent="0" algn="ctr">
              <a:buFontTx/>
              <a:buNone/>
              <a:defRPr/>
            </a:lvl4pPr>
            <a:lvl5pPr marL="0" indent="0" algn="ctr">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Title 30"/>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12" name="Rectangle 11"/>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3" name="Rectangle 12"/>
          <p:cNvSpPr/>
          <p:nvPr userDrawn="1"/>
        </p:nvSpPr>
        <p:spPr>
          <a:xfrm rot="5400000">
            <a:off x="-3198022" y="3198018"/>
            <a:ext cx="6858003"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9" name="Rectangle 18"/>
          <p:cNvSpPr/>
          <p:nvPr userDrawn="1"/>
        </p:nvSpPr>
        <p:spPr>
          <a:xfrm>
            <a:off x="4800600" y="1057275"/>
            <a:ext cx="4343400" cy="5157788"/>
          </a:xfrm>
          <a:prstGeom prst="rect">
            <a:avLst/>
          </a:prstGeom>
          <a:solidFill>
            <a:srgbClr val="FAFA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0"/>
            <a:ext cx="9180492"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461963" y="1371600"/>
            <a:ext cx="3954589" cy="4343401"/>
          </a:xfrm>
        </p:spPr>
        <p:txBody>
          <a:bodyPr>
            <a:normAutofit/>
          </a:bodyPr>
          <a:lstStyle>
            <a:lvl1pPr>
              <a:defRPr sz="1800"/>
            </a:lvl1pPr>
            <a:lvl2pPr marL="574675" indent="-230188">
              <a:defRPr sz="1600"/>
            </a:lvl2pPr>
            <a:lvl3pPr marL="917575" indent="-228600">
              <a:defRPr sz="1400"/>
            </a:lvl3pPr>
            <a:lvl4pPr marL="1254125" indent="-231775">
              <a:defRPr sz="1200"/>
            </a:lvl4pPr>
            <a:lvl5pPr marL="1606550" indent="-228600">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81599" y="1371600"/>
            <a:ext cx="3505201" cy="4343401"/>
          </a:xfrm>
        </p:spPr>
        <p:txBody>
          <a:bodyPr/>
          <a:lstStyle>
            <a:lvl1pPr>
              <a:buFont typeface="Arial" pitchFamily="34" charset="0"/>
              <a:buChar char="−"/>
              <a:defRPr lang="en-US" sz="1800" kern="1200" dirty="0" smtClean="0">
                <a:solidFill>
                  <a:schemeClr val="tx1"/>
                </a:solidFill>
                <a:latin typeface="Arial" pitchFamily="34" charset="0"/>
                <a:ea typeface="+mn-ea"/>
                <a:cs typeface="Arial" pitchFamily="34" charset="0"/>
              </a:defRPr>
            </a:lvl1pPr>
            <a:lvl2pPr marL="1143000" indent="-285750">
              <a:defRPr lang="en-US" sz="1600" kern="1200" dirty="0" smtClean="0">
                <a:solidFill>
                  <a:schemeClr val="tx1"/>
                </a:solidFill>
                <a:latin typeface="Arial" pitchFamily="34" charset="0"/>
                <a:ea typeface="+mn-ea"/>
                <a:cs typeface="Arial" pitchFamily="34" charset="0"/>
              </a:defRPr>
            </a:lvl2pPr>
            <a:lvl3pPr marL="804863" indent="-228600">
              <a:defRPr lang="en-US" sz="1400" kern="1200" dirty="0" smtClean="0">
                <a:solidFill>
                  <a:schemeClr val="tx1"/>
                </a:solidFill>
                <a:latin typeface="Arial" pitchFamily="34" charset="0"/>
                <a:ea typeface="+mn-ea"/>
                <a:cs typeface="Arial" pitchFamily="34" charset="0"/>
              </a:defRPr>
            </a:lvl3pPr>
            <a:lvl4pPr marL="1485900" indent="-228600">
              <a:defRPr lang="en-US" sz="1200" kern="1200" dirty="0" smtClean="0">
                <a:solidFill>
                  <a:schemeClr val="tx1"/>
                </a:solidFill>
                <a:latin typeface="Arial" pitchFamily="34" charset="0"/>
                <a:ea typeface="+mn-ea"/>
                <a:cs typeface="Arial" pitchFamily="34" charset="0"/>
              </a:defRPr>
            </a:lvl4pPr>
            <a:lvl5pPr>
              <a:defRPr lang="en-US" sz="1000" kern="1200" dirty="0" smtClean="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marL="742950" lvl="1" indent="-285750" algn="l" defTabSz="914400" rtl="0" eaLnBrk="1" latinLnBrk="0" hangingPunct="1">
              <a:spcBef>
                <a:spcPct val="20000"/>
              </a:spcBef>
              <a:buFont typeface="Arial" pitchFamily="34" charset="0"/>
              <a:buChar char="–"/>
            </a:pPr>
            <a:r>
              <a:rPr lang="en-US" dirty="0" smtClean="0"/>
              <a:t>Second level</a:t>
            </a:r>
          </a:p>
          <a:p>
            <a:pPr marL="1143000" lvl="2" indent="-228600" algn="l" defTabSz="914400" rtl="0" eaLnBrk="1" latinLnBrk="0" hangingPunct="1">
              <a:spcBef>
                <a:spcPct val="20000"/>
              </a:spcBef>
              <a:buFont typeface="Arial" pitchFamily="34" charset="0"/>
              <a:buChar char="•"/>
            </a:pPr>
            <a:r>
              <a:rPr lang="en-US" dirty="0" smtClean="0"/>
              <a:t>Third level</a:t>
            </a:r>
          </a:p>
          <a:p>
            <a:pPr lvl="3"/>
            <a:r>
              <a:rPr lang="en-US" dirty="0" smtClean="0"/>
              <a:t>Fourth level</a:t>
            </a:r>
          </a:p>
          <a:p>
            <a:pPr marL="2057400" lvl="4" indent="-228600" algn="l" defTabSz="914400" rtl="0" eaLnBrk="1" latinLnBrk="0" hangingPunct="1">
              <a:spcBef>
                <a:spcPct val="20000"/>
              </a:spcBef>
              <a:buFont typeface="Arial" pitchFamily="34" charset="0"/>
              <a:buChar char="»"/>
            </a:pPr>
            <a:r>
              <a:rPr lang="en-US" dirty="0" smtClean="0"/>
              <a:t>Fifth level</a:t>
            </a:r>
            <a:endParaRPr lang="en-US" dirty="0"/>
          </a:p>
        </p:txBody>
      </p:sp>
      <p:pic>
        <p:nvPicPr>
          <p:cNvPr id="17"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48" name="Title 47"/>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12" name="Rectangle 11"/>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3" name="Rectangle 12"/>
          <p:cNvSpPr/>
          <p:nvPr userDrawn="1"/>
        </p:nvSpPr>
        <p:spPr>
          <a:xfrm rot="5400000">
            <a:off x="-3198020" y="3198017"/>
            <a:ext cx="6858001"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5" name="Rectangle 24"/>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08025" y="1371599"/>
            <a:ext cx="3789363" cy="495055"/>
          </a:xfrm>
        </p:spPr>
        <p:txBody>
          <a:bodyPr anchor="t" anchorCtr="0">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61964" y="1981201"/>
            <a:ext cx="4035424" cy="3886200"/>
          </a:xfrm>
        </p:spPr>
        <p:txBody>
          <a:bodyPr>
            <a:normAutofit/>
          </a:bodyPr>
          <a:lstStyle>
            <a:lvl1pPr>
              <a:defRPr sz="1800"/>
            </a:lvl1pPr>
            <a:lvl2pPr marL="692150" indent="-234950">
              <a:defRPr sz="1600"/>
            </a:lvl2pPr>
            <a:lvl3pPr marL="1143000" indent="-228600">
              <a:defRPr sz="1400"/>
            </a:lvl3pPr>
            <a:lvl4pPr>
              <a:defRPr sz="1200"/>
            </a:lvl4pPr>
            <a:lvl5pPr>
              <a:defRPr sz="1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00600" y="1371599"/>
            <a:ext cx="3886200" cy="495055"/>
          </a:xfrm>
        </p:spPr>
        <p:txBody>
          <a:bodyPr anchor="t" anchorCtr="0">
            <a:normAutofit/>
          </a:bodyPr>
          <a:lstStyle>
            <a:lvl1pPr marL="0" indent="0">
              <a:buNone/>
              <a:defRPr lang="en-US" sz="1800" b="0"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200"/>
              </a:spcBef>
              <a:buFont typeface="Arial" pitchFamily="34" charset="0"/>
              <a:buNone/>
            </a:pPr>
            <a:r>
              <a:rPr lang="en-US" dirty="0" smtClean="0"/>
              <a:t>Click to edit Master text styles</a:t>
            </a:r>
          </a:p>
        </p:txBody>
      </p:sp>
      <p:sp>
        <p:nvSpPr>
          <p:cNvPr id="6" name="Content Placeholder 5"/>
          <p:cNvSpPr>
            <a:spLocks noGrp="1"/>
          </p:cNvSpPr>
          <p:nvPr>
            <p:ph sz="quarter" idx="4"/>
          </p:nvPr>
        </p:nvSpPr>
        <p:spPr>
          <a:xfrm>
            <a:off x="4800600" y="1981201"/>
            <a:ext cx="3886200" cy="3886200"/>
          </a:xfrm>
        </p:spPr>
        <p:txBody>
          <a:bodyPr/>
          <a:lstStyle>
            <a:lvl1pPr>
              <a:defRPr lang="en-US" sz="1800" kern="1200" dirty="0" smtClean="0">
                <a:solidFill>
                  <a:schemeClr val="tx1"/>
                </a:solidFill>
                <a:latin typeface="Arial" pitchFamily="34" charset="0"/>
                <a:ea typeface="+mn-ea"/>
                <a:cs typeface="Arial" pitchFamily="34" charset="0"/>
              </a:defRPr>
            </a:lvl1pPr>
            <a:lvl2pPr>
              <a:defRPr lang="en-US" sz="1600" kern="1200" dirty="0" smtClean="0">
                <a:solidFill>
                  <a:schemeClr val="tx1"/>
                </a:solidFill>
                <a:latin typeface="Arial" pitchFamily="34" charset="0"/>
                <a:ea typeface="+mn-ea"/>
                <a:cs typeface="Arial" pitchFamily="34" charset="0"/>
              </a:defRPr>
            </a:lvl2pPr>
            <a:lvl3pPr>
              <a:defRPr lang="en-US" sz="1400" kern="1200" dirty="0" smtClean="0">
                <a:solidFill>
                  <a:schemeClr val="tx1"/>
                </a:solidFill>
                <a:latin typeface="Arial" pitchFamily="34" charset="0"/>
                <a:ea typeface="+mn-ea"/>
                <a:cs typeface="Arial" pitchFamily="34" charset="0"/>
              </a:defRPr>
            </a:lvl3pPr>
            <a:lvl4pPr>
              <a:defRPr sz="1200"/>
            </a:lvl4pPr>
            <a:lvl5pPr>
              <a:defRPr lang="en-US" sz="1000" kern="1200" dirty="0" smtClean="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marL="742950" lvl="1" indent="-285750" algn="l" defTabSz="914400" rtl="0" eaLnBrk="1" latinLnBrk="0" hangingPunct="1">
              <a:spcBef>
                <a:spcPct val="20000"/>
              </a:spcBef>
              <a:buFont typeface="Arial" pitchFamily="34" charset="0"/>
              <a:buChar char="–"/>
            </a:pPr>
            <a:r>
              <a:rPr lang="en-US" dirty="0" smtClean="0"/>
              <a:t>Second level</a:t>
            </a:r>
          </a:p>
          <a:p>
            <a:pPr marL="1143000" lvl="2" indent="-228600" algn="l" defTabSz="914400" rtl="0" eaLnBrk="1" latinLnBrk="0" hangingPunct="1">
              <a:spcBef>
                <a:spcPct val="20000"/>
              </a:spcBef>
              <a:buFont typeface="Arial" pitchFamily="34" charset="0"/>
              <a:buChar char="•"/>
            </a:pPr>
            <a:r>
              <a:rPr lang="en-US" dirty="0" smtClean="0"/>
              <a:t>Third level</a:t>
            </a:r>
          </a:p>
          <a:p>
            <a:pPr lvl="3"/>
            <a:r>
              <a:rPr lang="en-US" dirty="0" smtClean="0"/>
              <a:t>Fourth level</a:t>
            </a:r>
          </a:p>
          <a:p>
            <a:pPr marL="2057400" lvl="4" indent="-228600" algn="l" defTabSz="914400" rtl="0" eaLnBrk="1" latinLnBrk="0" hangingPunct="1">
              <a:spcBef>
                <a:spcPct val="20000"/>
              </a:spcBef>
              <a:buFont typeface="Arial" pitchFamily="34" charset="0"/>
              <a:buChar char="»"/>
            </a:pPr>
            <a:r>
              <a:rPr lang="en-US" dirty="0" smtClean="0"/>
              <a:t>Fifth level</a:t>
            </a:r>
            <a:endParaRPr lang="en-US" dirty="0"/>
          </a:p>
        </p:txBody>
      </p:sp>
      <p:pic>
        <p:nvPicPr>
          <p:cNvPr id="10"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35" name="Date Placeholder 34"/>
          <p:cNvSpPr>
            <a:spLocks noGrp="1"/>
          </p:cNvSpPr>
          <p:nvPr>
            <p:ph type="dt" sz="half" idx="10"/>
          </p:nvPr>
        </p:nvSpPr>
        <p:spPr/>
        <p:txBody>
          <a:bodyPr/>
          <a:lstStyle/>
          <a:p>
            <a:fld id="{1816014C-CE8F-4299-B35B-9B4D86787323}" type="datetime4">
              <a:rPr lang="en-US" smtClean="0"/>
              <a:pPr/>
              <a:t>February 14, 2023</a:t>
            </a:fld>
            <a:endParaRPr lang="en-US" dirty="0"/>
          </a:p>
        </p:txBody>
      </p:sp>
      <p:sp>
        <p:nvSpPr>
          <p:cNvPr id="36" name="Slide Number Placeholder 35"/>
          <p:cNvSpPr>
            <a:spLocks noGrp="1"/>
          </p:cNvSpPr>
          <p:nvPr>
            <p:ph type="sldNum" sz="quarter" idx="11"/>
          </p:nvPr>
        </p:nvSpPr>
        <p:spPr/>
        <p:txBody>
          <a:bodyPr/>
          <a:lstStyle/>
          <a:p>
            <a:fld id="{F9239932-A96D-4B0D-8A91-BBB46AFD91FD}" type="slidenum">
              <a:rPr lang="en-US" smtClean="0"/>
              <a:pPr/>
              <a:t>‹#›</a:t>
            </a:fld>
            <a:endParaRPr lang="en-US" dirty="0"/>
          </a:p>
        </p:txBody>
      </p:sp>
      <p:sp>
        <p:nvSpPr>
          <p:cNvPr id="37" name="Footer Placeholder 36"/>
          <p:cNvSpPr>
            <a:spLocks noGrp="1"/>
          </p:cNvSpPr>
          <p:nvPr>
            <p:ph type="ftr" sz="quarter" idx="12"/>
          </p:nvPr>
        </p:nvSpPr>
        <p:spPr/>
        <p:txBody>
          <a:bodyPr/>
          <a:lstStyle/>
          <a:p>
            <a:r>
              <a:rPr lang="en-US" dirty="0" smtClean="0"/>
              <a:t>Confidential Not for Distribution</a:t>
            </a:r>
            <a:endParaRPr lang="en-US" dirty="0"/>
          </a:p>
        </p:txBody>
      </p:sp>
      <p:sp>
        <p:nvSpPr>
          <p:cNvPr id="38" name="Title 37"/>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13" name="Rectangle 12"/>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4" name="Rectangle 13"/>
          <p:cNvSpPr/>
          <p:nvPr userDrawn="1"/>
        </p:nvSpPr>
        <p:spPr>
          <a:xfrm rot="5400000">
            <a:off x="-3198020" y="3198017"/>
            <a:ext cx="6858001"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Rectangle 20"/>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31" name="Title 30"/>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9" name="Rectangle 8"/>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userDrawn="1"/>
        </p:nvSpPr>
        <p:spPr>
          <a:xfrm rot="5400000">
            <a:off x="-3198020" y="3198017"/>
            <a:ext cx="6858001"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0" name="Rectangle 19"/>
          <p:cNvSpPr/>
          <p:nvPr userDrawn="1"/>
        </p:nvSpPr>
        <p:spPr>
          <a:xfrm>
            <a:off x="0" y="0"/>
            <a:ext cx="9144000" cy="990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3"/>
          <p:cNvPicPr>
            <a:picLocks noChangeAspect="1" noChangeArrowheads="1"/>
          </p:cNvPicPr>
          <p:nvPr userDrawn="1"/>
        </p:nvPicPr>
        <p:blipFill>
          <a:blip r:embed="rId2" cstate="print"/>
          <a:srcRect/>
          <a:stretch>
            <a:fillRect/>
          </a:stretch>
        </p:blipFill>
        <p:spPr bwMode="auto">
          <a:xfrm>
            <a:off x="627017" y="6336720"/>
            <a:ext cx="637372" cy="389418"/>
          </a:xfrm>
          <a:prstGeom prst="rect">
            <a:avLst/>
          </a:prstGeom>
          <a:noFill/>
          <a:ln w="9525">
            <a:noFill/>
            <a:miter lim="800000"/>
            <a:headEnd/>
            <a:tailEnd/>
          </a:ln>
          <a:effectLst/>
        </p:spPr>
      </p:pic>
      <p:sp>
        <p:nvSpPr>
          <p:cNvPr id="8" name="Rectangle 7"/>
          <p:cNvSpPr/>
          <p:nvPr userDrawn="1"/>
        </p:nvSpPr>
        <p:spPr>
          <a:xfrm>
            <a:off x="461963" y="990600"/>
            <a:ext cx="8682037" cy="76200"/>
          </a:xfrm>
          <a:prstGeom prst="rect">
            <a:avLst/>
          </a:prstGeom>
          <a:solidFill>
            <a:srgbClr val="D4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9" name="Rectangle 8"/>
          <p:cNvSpPr/>
          <p:nvPr userDrawn="1"/>
        </p:nvSpPr>
        <p:spPr>
          <a:xfrm rot="5400000">
            <a:off x="-3198020" y="3198017"/>
            <a:ext cx="6858001" cy="4619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30"/>
          <p:cNvSpPr>
            <a:spLocks noGrp="1"/>
          </p:cNvSpPr>
          <p:nvPr>
            <p:ph type="title"/>
          </p:nvPr>
        </p:nvSpPr>
        <p:spPr>
          <a:xfrm>
            <a:off x="708025" y="115388"/>
            <a:ext cx="7978775" cy="951412"/>
          </a:xfrm>
        </p:spPr>
        <p:txBody>
          <a:bodyPr/>
          <a:lstStyle>
            <a:lvl1pPr>
              <a:defRPr>
                <a:solidFill>
                  <a:srgbClr val="FFFFFF"/>
                </a:solidFill>
              </a:defRPr>
            </a:lvl1pPr>
          </a:lstStyle>
          <a:p>
            <a:r>
              <a:rPr lang="en-US" dirty="0" smtClean="0"/>
              <a:t>Click to edit Master title style</a:t>
            </a:r>
            <a:endParaRPr lang="en-US" dirty="0"/>
          </a:p>
        </p:txBody>
      </p:sp>
    </p:spTree>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248400"/>
            <a:ext cx="9144000" cy="6096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userDrawn="1">
            <p:ph type="title"/>
          </p:nvPr>
        </p:nvSpPr>
        <p:spPr>
          <a:xfrm>
            <a:off x="708025" y="115388"/>
            <a:ext cx="7978775" cy="951412"/>
          </a:xfrm>
          <a:prstGeom prst="rect">
            <a:avLst/>
          </a:prstGeom>
        </p:spPr>
        <p:txBody>
          <a:bodyPr vert="horz" lIns="91440" tIns="45720" rIns="91440" bIns="45720" rtlCol="0" anchor="ctr" anchorCtr="0">
            <a:no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461963" y="1371599"/>
            <a:ext cx="8224837" cy="44196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077200" y="6338298"/>
            <a:ext cx="609600" cy="365125"/>
          </a:xfrm>
          <a:prstGeom prst="rect">
            <a:avLst/>
          </a:prstGeom>
        </p:spPr>
        <p:txBody>
          <a:bodyPr vert="horz" lIns="91440" tIns="45720" rIns="91440" bIns="45720" rtlCol="0" anchor="b" anchorCtr="0"/>
          <a:lstStyle>
            <a:lvl1pPr algn="r">
              <a:defRPr sz="900">
                <a:solidFill>
                  <a:schemeClr val="bg1"/>
                </a:solidFill>
              </a:defRPr>
            </a:lvl1pPr>
          </a:lstStyle>
          <a:p>
            <a:fld id="{F9239932-A96D-4B0D-8A91-BBB46AFD91FD}" type="slidenum">
              <a:rPr lang="en-US" smtClean="0"/>
              <a:pPr/>
              <a:t>‹#›</a:t>
            </a:fld>
            <a:endParaRPr lang="en-US" dirty="0"/>
          </a:p>
        </p:txBody>
      </p:sp>
      <p:sp>
        <p:nvSpPr>
          <p:cNvPr id="20" name="Date Placeholder 19"/>
          <p:cNvSpPr>
            <a:spLocks noGrp="1"/>
          </p:cNvSpPr>
          <p:nvPr>
            <p:ph type="dt" sz="half" idx="2"/>
          </p:nvPr>
        </p:nvSpPr>
        <p:spPr>
          <a:xfrm>
            <a:off x="6248400" y="6338298"/>
            <a:ext cx="2057400" cy="365125"/>
          </a:xfrm>
          <a:prstGeom prst="rect">
            <a:avLst/>
          </a:prstGeom>
        </p:spPr>
        <p:txBody>
          <a:bodyPr vert="horz" lIns="91440" tIns="45720" rIns="91440" bIns="45720" rtlCol="0" anchor="b"/>
          <a:lstStyle>
            <a:lvl1pPr algn="r">
              <a:defRPr sz="900">
                <a:solidFill>
                  <a:schemeClr val="bg1"/>
                </a:solidFill>
              </a:defRPr>
            </a:lvl1pPr>
          </a:lstStyle>
          <a:p>
            <a:fld id="{FDCFBF96-0295-4622-A319-5D0C8168B6F6}" type="datetime4">
              <a:rPr lang="en-US" smtClean="0"/>
              <a:pPr/>
              <a:t>February 14, 2023</a:t>
            </a:fld>
            <a:endParaRPr lang="en-US" dirty="0"/>
          </a:p>
        </p:txBody>
      </p:sp>
      <p:sp>
        <p:nvSpPr>
          <p:cNvPr id="28" name="Footer Placeholder 27"/>
          <p:cNvSpPr>
            <a:spLocks noGrp="1"/>
          </p:cNvSpPr>
          <p:nvPr>
            <p:ph type="ftr" sz="quarter" idx="3"/>
          </p:nvPr>
        </p:nvSpPr>
        <p:spPr>
          <a:xfrm>
            <a:off x="3124200" y="6338298"/>
            <a:ext cx="2895600" cy="365125"/>
          </a:xfrm>
          <a:prstGeom prst="rect">
            <a:avLst/>
          </a:prstGeom>
        </p:spPr>
        <p:txBody>
          <a:bodyPr vert="horz" lIns="91440" tIns="45720" rIns="91440" bIns="45720" rtlCol="0" anchor="b" anchorCtr="0"/>
          <a:lstStyle>
            <a:lvl1pPr algn="ctr">
              <a:defRPr sz="700">
                <a:solidFill>
                  <a:schemeClr val="bg1"/>
                </a:solidFill>
              </a:defRPr>
            </a:lvl1pPr>
          </a:lstStyle>
          <a:p>
            <a:r>
              <a:rPr lang="en-US" dirty="0" smtClean="0"/>
              <a:t>Confidential Not for Distribution</a:t>
            </a:r>
            <a:endParaRPr lang="en-US" dirty="0"/>
          </a:p>
        </p:txBody>
      </p:sp>
      <p:sp>
        <p:nvSpPr>
          <p:cNvPr id="8" name="Slide Number Placeholder 5"/>
          <p:cNvSpPr txBox="1">
            <a:spLocks/>
          </p:cNvSpPr>
          <p:nvPr userDrawn="1"/>
        </p:nvSpPr>
        <p:spPr>
          <a:xfrm>
            <a:off x="8077200" y="6338298"/>
            <a:ext cx="609600" cy="365125"/>
          </a:xfrm>
          <a:prstGeom prst="rect">
            <a:avLst/>
          </a:prstGeom>
        </p:spPr>
        <p:txBody>
          <a:bodyPr vert="horz" lIns="91440" tIns="45720" rIns="91440" bIns="45720" rtlCol="0" anchor="b" anchorCtr="0"/>
          <a:lstStyle>
            <a:lvl1pPr algn="r">
              <a:defRPr sz="9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239932-A96D-4B0D-8A91-BBB46AFD91FD}" type="slidenum">
              <a:rPr kumimoji="0" lang="en-US" sz="9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Date Placeholder 19"/>
          <p:cNvSpPr txBox="1">
            <a:spLocks/>
          </p:cNvSpPr>
          <p:nvPr userDrawn="1"/>
        </p:nvSpPr>
        <p:spPr>
          <a:xfrm>
            <a:off x="6248400" y="6338298"/>
            <a:ext cx="2057400" cy="365125"/>
          </a:xfrm>
          <a:prstGeom prst="rect">
            <a:avLst/>
          </a:prstGeom>
        </p:spPr>
        <p:txBody>
          <a:bodyPr vert="horz" lIns="91440" tIns="45720" rIns="91440" bIns="45720" rtlCol="0" anchor="b"/>
          <a:lstStyle>
            <a:lvl1pPr algn="r">
              <a:defRPr sz="9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CFBF96-0295-4622-A319-5D0C8168B6F6}" type="datetime4">
              <a:rPr kumimoji="0" lang="en-US" sz="9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14, 2023</a:t>
            </a:fld>
            <a:endParaRPr kumimoji="0" lang="en-US" sz="900" b="0" i="0" u="none" strike="noStrike" kern="1200" cap="none" spc="0" normalizeH="0" baseline="0" noProof="0" dirty="0">
              <a:ln>
                <a:noFill/>
              </a:ln>
              <a:solidFill>
                <a:schemeClr val="bg1"/>
              </a:solidFill>
              <a:effectLst/>
              <a:uLnTx/>
              <a:uFillTx/>
              <a:latin typeface="+mn-lt"/>
              <a:ea typeface="+mn-ea"/>
              <a:cs typeface="+mn-cs"/>
            </a:endParaRPr>
          </a:p>
        </p:txBody>
      </p:sp>
      <p:sp>
        <p:nvSpPr>
          <p:cNvPr id="10" name="Footer Placeholder 27"/>
          <p:cNvSpPr txBox="1">
            <a:spLocks/>
          </p:cNvSpPr>
          <p:nvPr userDrawn="1"/>
        </p:nvSpPr>
        <p:spPr>
          <a:xfrm>
            <a:off x="3124200" y="6338298"/>
            <a:ext cx="2895600" cy="365125"/>
          </a:xfrm>
          <a:prstGeom prst="rect">
            <a:avLst/>
          </a:prstGeom>
        </p:spPr>
        <p:txBody>
          <a:bodyPr vert="horz" lIns="91440" tIns="45720" rIns="91440" bIns="45720" rtlCol="0" anchor="b" anchorCtr="0"/>
          <a:lstStyle>
            <a:lvl1pPr algn="ctr">
              <a:defRPr sz="7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mn-lt"/>
                <a:ea typeface="+mn-ea"/>
                <a:cs typeface="+mn-cs"/>
              </a:rPr>
              <a:t>Confidential Not for Distribution</a:t>
            </a:r>
            <a:endParaRPr kumimoji="0" lang="en-US" sz="700" b="0" i="0" u="none" strike="noStrike" kern="1200" cap="none" spc="0" normalizeH="0" baseline="0" noProof="0" dirty="0">
              <a:ln>
                <a:noFill/>
              </a:ln>
              <a:solidFill>
                <a:schemeClr val="bg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d"/>
  </p:transition>
  <p:timing>
    <p:tnLst>
      <p:par>
        <p:cTn id="1" dur="indefinite" restart="never" nodeType="tmRoot"/>
      </p:par>
    </p:tnLst>
  </p:timing>
  <p:hf hdr="0"/>
  <p:txStyles>
    <p:titleStyle>
      <a:lvl1pPr algn="l" defTabSz="914400" rtl="0" eaLnBrk="1" latinLnBrk="0" hangingPunct="1">
        <a:spcBef>
          <a:spcPct val="0"/>
        </a:spcBef>
        <a:buNone/>
        <a:defRPr sz="2800" kern="1200">
          <a:solidFill>
            <a:schemeClr val="tx2"/>
          </a:solidFill>
          <a:latin typeface="Arial" pitchFamily="34" charset="0"/>
          <a:ea typeface="+mj-ea"/>
          <a:cs typeface="Arial" pitchFamily="34" charset="0"/>
        </a:defRPr>
      </a:lvl1pPr>
    </p:titleStyle>
    <p:bodyStyle>
      <a:lvl1pPr marL="234950" indent="-234950" algn="l" defTabSz="914400" rtl="0" eaLnBrk="1" latinLnBrk="0" hangingPunct="1">
        <a:spcBef>
          <a:spcPts val="1200"/>
        </a:spcBef>
        <a:buFont typeface="Arial" pitchFamily="34" charset="0"/>
        <a:buChar char="−"/>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41.jpeg"/><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4.jpg"/></Relationships>
</file>

<file path=ppt/slides/_rels/slide49.xml.rels><?xml version="1.0" encoding="UTF-8" standalone="yes"?>
<Relationships xmlns="http://schemas.openxmlformats.org/package/2006/relationships"><Relationship Id="rId3" Type="http://schemas.openxmlformats.org/officeDocument/2006/relationships/hyperlink" Target="mailto:rhiles@adena.org"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mailto:edavis@adena.org" TargetMode="External"/><Relationship Id="rId5" Type="http://schemas.openxmlformats.org/officeDocument/2006/relationships/hyperlink" Target="mailto:jflannery2@adena.org" TargetMode="External"/><Relationship Id="rId4" Type="http://schemas.openxmlformats.org/officeDocument/2006/relationships/hyperlink" Target="mailto:jabner@adena.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67000" y="3200400"/>
            <a:ext cx="5917474" cy="762000"/>
          </a:xfrm>
        </p:spPr>
        <p:txBody>
          <a:bodyPr/>
          <a:lstStyle/>
          <a:p>
            <a:r>
              <a:rPr lang="en-US" dirty="0" smtClean="0"/>
              <a:t>Adena Health System</a:t>
            </a:r>
            <a:br>
              <a:rPr lang="en-US" dirty="0" smtClean="0"/>
            </a:br>
            <a:r>
              <a:rPr lang="en-US" dirty="0" smtClean="0"/>
              <a:t>Contractor Orientation and </a:t>
            </a:r>
            <a:br>
              <a:rPr lang="en-US" dirty="0" smtClean="0"/>
            </a:br>
            <a:r>
              <a:rPr lang="en-US" dirty="0" smtClean="0"/>
              <a:t>Safety Education</a:t>
            </a:r>
            <a:endParaRPr lang="en-US" dirty="0"/>
          </a:p>
        </p:txBody>
      </p:sp>
      <p:sp>
        <p:nvSpPr>
          <p:cNvPr id="3" name="Text Placeholder 2"/>
          <p:cNvSpPr>
            <a:spLocks noGrp="1"/>
          </p:cNvSpPr>
          <p:nvPr>
            <p:ph type="subTitle" idx="1"/>
          </p:nvPr>
        </p:nvSpPr>
        <p:spPr/>
        <p:txBody>
          <a:bodyPr/>
          <a:lstStyle/>
          <a:p>
            <a:r>
              <a:rPr lang="en-US" dirty="0" smtClean="0"/>
              <a:t>		</a:t>
            </a:r>
            <a:endParaRPr lang="en-US"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dirty="0" smtClean="0"/>
              <a:t>Use provided hand-cleaning products often, especially if the work space is in or near patient care</a:t>
            </a:r>
          </a:p>
          <a:p>
            <a:pPr>
              <a:buFont typeface="Wingdings" panose="05000000000000000000" pitchFamily="2" charset="2"/>
              <a:buChar char="§"/>
            </a:pPr>
            <a:r>
              <a:rPr lang="en-US" sz="2400" dirty="0" smtClean="0"/>
              <a:t>Reduce noise as much as possible</a:t>
            </a:r>
          </a:p>
          <a:p>
            <a:pPr>
              <a:buFont typeface="Wingdings" panose="05000000000000000000" pitchFamily="2" charset="2"/>
              <a:buChar char="§"/>
            </a:pPr>
            <a:endParaRPr lang="en-US" sz="2400" dirty="0" smtClean="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smtClean="0"/>
          </a:p>
          <a:p>
            <a:pPr>
              <a:buFont typeface="Wingdings" panose="05000000000000000000" pitchFamily="2" charset="2"/>
              <a:buChar char="§"/>
            </a:pPr>
            <a:endParaRPr lang="en-US" sz="2400" dirty="0"/>
          </a:p>
          <a:p>
            <a:pPr>
              <a:buFont typeface="Wingdings" panose="05000000000000000000" pitchFamily="2" charset="2"/>
              <a:buChar char="§"/>
            </a:pPr>
            <a:r>
              <a:rPr lang="en-US" sz="2400" dirty="0" smtClean="0"/>
              <a:t>Provide the highest level of customer service to our patients, staff and visitors</a:t>
            </a:r>
          </a:p>
        </p:txBody>
      </p:sp>
      <p:sp>
        <p:nvSpPr>
          <p:cNvPr id="3" name="Title 2"/>
          <p:cNvSpPr>
            <a:spLocks noGrp="1"/>
          </p:cNvSpPr>
          <p:nvPr>
            <p:ph type="title"/>
          </p:nvPr>
        </p:nvSpPr>
        <p:spPr/>
        <p:txBody>
          <a:bodyPr/>
          <a:lstStyle/>
          <a:p>
            <a:r>
              <a:rPr lang="en-US" dirty="0" smtClean="0"/>
              <a:t>AHS Contractor Guidelines continued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905000"/>
            <a:ext cx="22764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795587"/>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4225346"/>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b="1" dirty="0" smtClean="0"/>
              <a:t>DO NOT </a:t>
            </a:r>
            <a:r>
              <a:rPr lang="en-US" sz="2400" dirty="0" smtClean="0"/>
              <a:t>look in patient or procedure rooms</a:t>
            </a:r>
          </a:p>
          <a:p>
            <a:pPr>
              <a:buFont typeface="Wingdings" panose="05000000000000000000" pitchFamily="2" charset="2"/>
              <a:buChar char="§"/>
            </a:pPr>
            <a:r>
              <a:rPr lang="en-US" sz="2400" dirty="0" smtClean="0"/>
              <a:t>Follow the “3 second look” rule</a:t>
            </a:r>
            <a:endParaRPr lang="en-US" sz="2400" dirty="0"/>
          </a:p>
          <a:p>
            <a:pPr>
              <a:buFont typeface="Wingdings" panose="05000000000000000000" pitchFamily="2" charset="2"/>
              <a:buChar char="§"/>
            </a:pPr>
            <a:r>
              <a:rPr lang="en-US" sz="2400" dirty="0" smtClean="0"/>
              <a:t>Avoid foul language and extremely loud conversations</a:t>
            </a:r>
          </a:p>
          <a:p>
            <a:pPr>
              <a:buFont typeface="Wingdings" panose="05000000000000000000" pitchFamily="2" charset="2"/>
              <a:buChar char="§"/>
            </a:pPr>
            <a:r>
              <a:rPr lang="en-US" sz="2400" dirty="0" smtClean="0"/>
              <a:t>Respect all AHS patients’, staff and visitors’ privacy</a:t>
            </a:r>
          </a:p>
          <a:p>
            <a:pPr>
              <a:buFont typeface="Wingdings" panose="05000000000000000000" pitchFamily="2" charset="2"/>
              <a:buChar char="§"/>
            </a:pPr>
            <a:r>
              <a:rPr lang="en-US" sz="2400" dirty="0" smtClean="0"/>
              <a:t>If a complaint is reported by a patient, visitor or staff member for inappropriate behavior or breach of privacy,</a:t>
            </a:r>
          </a:p>
          <a:p>
            <a:pPr marL="0" indent="0">
              <a:buNone/>
            </a:pPr>
            <a:r>
              <a:rPr lang="en-US" sz="2400" dirty="0" smtClean="0"/>
              <a:t>				</a:t>
            </a:r>
          </a:p>
          <a:p>
            <a:pPr marL="0" indent="0" algn="ctr">
              <a:buNone/>
            </a:pPr>
            <a:r>
              <a:rPr lang="en-US" sz="2400" dirty="0"/>
              <a:t> </a:t>
            </a:r>
            <a:r>
              <a:rPr lang="en-US" sz="2400" dirty="0" smtClean="0"/>
              <a:t>                                     </a:t>
            </a:r>
            <a:r>
              <a:rPr lang="en-US" sz="1600" b="1" dirty="0" smtClean="0">
                <a:solidFill>
                  <a:srgbClr val="FF0000"/>
                </a:solidFill>
              </a:rPr>
              <a:t>AHS reserves the right to remove any contractor </a:t>
            </a:r>
          </a:p>
          <a:p>
            <a:pPr marL="0" indent="0" algn="ctr">
              <a:buNone/>
            </a:pPr>
            <a:r>
              <a:rPr lang="en-US" sz="1600" b="1" dirty="0" smtClean="0">
                <a:solidFill>
                  <a:srgbClr val="FF0000"/>
                </a:solidFill>
              </a:rPr>
              <a:t>                                                        that is reported for inappropriate </a:t>
            </a:r>
          </a:p>
          <a:p>
            <a:pPr marL="0" indent="0" algn="ctr">
              <a:buNone/>
            </a:pPr>
            <a:r>
              <a:rPr lang="en-US" sz="1600" b="1" dirty="0" smtClean="0">
                <a:solidFill>
                  <a:srgbClr val="FF0000"/>
                </a:solidFill>
              </a:rPr>
              <a:t>                                                         behavior or privacy breaches.</a:t>
            </a:r>
          </a:p>
          <a:p>
            <a:endParaRPr lang="en-US" sz="2400" dirty="0"/>
          </a:p>
          <a:p>
            <a:endParaRPr lang="en-US" sz="2400" dirty="0"/>
          </a:p>
        </p:txBody>
      </p:sp>
      <p:sp>
        <p:nvSpPr>
          <p:cNvPr id="3" name="Title 2"/>
          <p:cNvSpPr>
            <a:spLocks noGrp="1"/>
          </p:cNvSpPr>
          <p:nvPr>
            <p:ph type="title"/>
          </p:nvPr>
        </p:nvSpPr>
        <p:spPr/>
        <p:txBody>
          <a:bodyPr/>
          <a:lstStyle/>
          <a:p>
            <a:r>
              <a:rPr lang="en-US" dirty="0" smtClean="0"/>
              <a:t>AHS General Privacy Guidelines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3434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88710">
            <a:off x="6950425" y="1452882"/>
            <a:ext cx="1923312" cy="961656"/>
          </a:xfrm>
          <a:prstGeom prst="rect">
            <a:avLst/>
          </a:prstGeom>
        </p:spPr>
      </p:pic>
    </p:spTree>
    <p:extLst>
      <p:ext uri="{BB962C8B-B14F-4D97-AF65-F5344CB8AC3E}">
        <p14:creationId xmlns:p14="http://schemas.microsoft.com/office/powerpoint/2010/main" val="2263600496"/>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marL="0" indent="0" algn="ctr">
              <a:buNone/>
            </a:pPr>
            <a:r>
              <a:rPr lang="en-US" sz="2400" dirty="0" smtClean="0"/>
              <a:t>To complete after-hours work, notify the AHS Project Manager at least </a:t>
            </a:r>
            <a:r>
              <a:rPr lang="en-US" sz="2400" b="1" dirty="0" smtClean="0">
                <a:solidFill>
                  <a:srgbClr val="FF0000"/>
                </a:solidFill>
              </a:rPr>
              <a:t>24 hours in advance</a:t>
            </a:r>
            <a:endParaRPr lang="en-US" sz="2400" b="1" dirty="0">
              <a:solidFill>
                <a:srgbClr val="FF0000"/>
              </a:solidFill>
            </a:endParaRPr>
          </a:p>
          <a:p>
            <a:endParaRPr lang="en-US" sz="2400" dirty="0"/>
          </a:p>
        </p:txBody>
      </p:sp>
      <p:sp>
        <p:nvSpPr>
          <p:cNvPr id="3" name="Title 2"/>
          <p:cNvSpPr>
            <a:spLocks noGrp="1"/>
          </p:cNvSpPr>
          <p:nvPr>
            <p:ph type="title"/>
          </p:nvPr>
        </p:nvSpPr>
        <p:spPr/>
        <p:txBody>
          <a:bodyPr/>
          <a:lstStyle/>
          <a:p>
            <a:r>
              <a:rPr lang="en-US" dirty="0" smtClean="0"/>
              <a:t>AHS After-Hours Work Guidelines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92" y="2819400"/>
            <a:ext cx="4035425"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309222"/>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000" dirty="0" smtClean="0"/>
              <a:t>Notify Facility Operations during normal business hours at 740-779-7368 of shutdowns for electrical, plumbing, smoke detection and fire/sprinkler systems</a:t>
            </a:r>
          </a:p>
          <a:p>
            <a:pPr>
              <a:buFont typeface="Wingdings" panose="05000000000000000000" pitchFamily="2" charset="2"/>
              <a:buChar char="§"/>
            </a:pPr>
            <a:r>
              <a:rPr lang="en-US" sz="2000" b="1" dirty="0" smtClean="0"/>
              <a:t>Scheduled shutdowns require a </a:t>
            </a:r>
            <a:r>
              <a:rPr lang="en-US" sz="2000" b="1" dirty="0" smtClean="0">
                <a:solidFill>
                  <a:srgbClr val="FF0000"/>
                </a:solidFill>
              </a:rPr>
              <a:t>2-week notification in writing (including email)</a:t>
            </a:r>
            <a:endParaRPr lang="en-US" sz="2000" b="1" dirty="0">
              <a:solidFill>
                <a:srgbClr val="FF0000"/>
              </a:solidFill>
            </a:endParaRPr>
          </a:p>
          <a:p>
            <a:pPr>
              <a:buFont typeface="Wingdings" panose="05000000000000000000" pitchFamily="2" charset="2"/>
              <a:buChar char="§"/>
            </a:pPr>
            <a:r>
              <a:rPr lang="en-US" sz="2000" dirty="0" smtClean="0"/>
              <a:t>Unanticipated shutdowns require a 48-hour notification</a:t>
            </a:r>
          </a:p>
          <a:p>
            <a:pPr>
              <a:buFont typeface="Wingdings" panose="05000000000000000000" pitchFamily="2" charset="2"/>
              <a:buChar char="§"/>
            </a:pPr>
            <a:r>
              <a:rPr lang="en-US" sz="2000" b="1" dirty="0" smtClean="0"/>
              <a:t>In the event of an unplanned utility outage immediately notify the following during normal business hours:</a:t>
            </a:r>
          </a:p>
          <a:p>
            <a:pPr marL="914400" lvl="1" indent="-457200">
              <a:buFont typeface="+mj-lt"/>
              <a:buAutoNum type="arabicPeriod"/>
            </a:pPr>
            <a:r>
              <a:rPr lang="en-US" sz="1800" dirty="0" smtClean="0"/>
              <a:t>Facility Operations at 740-779-7368 and Security at 740-779-7505</a:t>
            </a:r>
          </a:p>
          <a:p>
            <a:pPr marL="914400" lvl="1" indent="-457200">
              <a:buFont typeface="+mj-lt"/>
              <a:buAutoNum type="arabicPeriod"/>
            </a:pPr>
            <a:r>
              <a:rPr lang="en-US" sz="1800" dirty="0" smtClean="0"/>
              <a:t>Safety Officer at 740-779-8681 or call the Switchboard Operator at 740-779-7500 and ask to be put through to the Safety Officer cell phone for a utility outage emergency</a:t>
            </a:r>
          </a:p>
          <a:p>
            <a:pPr marL="914400" lvl="1" indent="-457200">
              <a:buFont typeface="+mj-lt"/>
              <a:buAutoNum type="arabicPeriod"/>
            </a:pPr>
            <a:r>
              <a:rPr lang="en-US" sz="1800" dirty="0" smtClean="0"/>
              <a:t>After normal business hours call 740-779-7500 and have the Maintenance Technician on call/duty paged and notify Security</a:t>
            </a:r>
            <a:endParaRPr lang="en-US" sz="1800" dirty="0"/>
          </a:p>
          <a:p>
            <a:endParaRPr lang="en-US" sz="2400" dirty="0"/>
          </a:p>
        </p:txBody>
      </p:sp>
      <p:sp>
        <p:nvSpPr>
          <p:cNvPr id="3" name="Title 2"/>
          <p:cNvSpPr>
            <a:spLocks noGrp="1"/>
          </p:cNvSpPr>
          <p:nvPr>
            <p:ph type="title"/>
          </p:nvPr>
        </p:nvSpPr>
        <p:spPr/>
        <p:txBody>
          <a:bodyPr/>
          <a:lstStyle/>
          <a:p>
            <a:r>
              <a:rPr lang="en-US" dirty="0" smtClean="0"/>
              <a:t>AHS Utility Shutdowns</a:t>
            </a:r>
            <a:endParaRPr lang="en-US" dirty="0"/>
          </a:p>
        </p:txBody>
      </p:sp>
    </p:spTree>
    <p:extLst>
      <p:ext uri="{BB962C8B-B14F-4D97-AF65-F5344CB8AC3E}">
        <p14:creationId xmlns:p14="http://schemas.microsoft.com/office/powerpoint/2010/main" val="2113660697"/>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lnSpcReduction="10000"/>
          </a:bodyPr>
          <a:lstStyle/>
          <a:p>
            <a:pPr>
              <a:buFont typeface="Wingdings" panose="05000000000000000000" pitchFamily="2" charset="2"/>
              <a:buChar char="§"/>
            </a:pPr>
            <a:r>
              <a:rPr lang="en-US" sz="2000" dirty="0" smtClean="0"/>
              <a:t>Complete the Infection Control Risk Assessment (ICRA) before the project’s start to minimize patient risk to dust, moisture, and debris.</a:t>
            </a:r>
          </a:p>
          <a:p>
            <a:pPr>
              <a:buFont typeface="Wingdings" panose="05000000000000000000" pitchFamily="2" charset="2"/>
              <a:buChar char="§"/>
            </a:pPr>
            <a:r>
              <a:rPr lang="en-US" sz="2000" dirty="0" smtClean="0"/>
              <a:t>To obtain this form, the ICRA inspection monitor form and a copy of the Construction and Renovation Policy 800.016 contact the AHS Project Manager or AHS Safety Officer.</a:t>
            </a:r>
            <a:endParaRPr lang="en-US" sz="2000" dirty="0">
              <a:solidFill>
                <a:srgbClr val="FF0000"/>
              </a:solidFill>
            </a:endParaRPr>
          </a:p>
          <a:p>
            <a:pPr>
              <a:buFont typeface="Wingdings" panose="05000000000000000000" pitchFamily="2" charset="2"/>
              <a:buChar char="§"/>
            </a:pPr>
            <a:r>
              <a:rPr lang="en-US" sz="2000" dirty="0" smtClean="0"/>
              <a:t>The ICRA must include:</a:t>
            </a:r>
          </a:p>
          <a:p>
            <a:pPr marL="914400" lvl="1" indent="-457200">
              <a:buFont typeface="+mj-lt"/>
              <a:buAutoNum type="arabicPeriod"/>
            </a:pPr>
            <a:r>
              <a:rPr lang="en-US" sz="1800" dirty="0" smtClean="0"/>
              <a:t>Start and planned completion dates</a:t>
            </a:r>
          </a:p>
          <a:p>
            <a:pPr marL="914400" lvl="1" indent="-457200">
              <a:buFont typeface="+mj-lt"/>
              <a:buAutoNum type="arabicPeriod"/>
            </a:pPr>
            <a:r>
              <a:rPr lang="en-US" sz="1800" dirty="0" smtClean="0"/>
              <a:t>Project description</a:t>
            </a:r>
          </a:p>
          <a:p>
            <a:pPr marL="914400" lvl="1" indent="-457200">
              <a:buFont typeface="+mj-lt"/>
              <a:buAutoNum type="arabicPeriod"/>
            </a:pPr>
            <a:r>
              <a:rPr lang="en-US" sz="1800" dirty="0" smtClean="0"/>
              <a:t>Additional requirements (if applicable)</a:t>
            </a:r>
          </a:p>
          <a:p>
            <a:pPr>
              <a:buFont typeface="Wingdings" panose="05000000000000000000" pitchFamily="2" charset="2"/>
              <a:buChar char="§"/>
            </a:pPr>
            <a:r>
              <a:rPr lang="en-US" sz="2000" dirty="0" smtClean="0"/>
              <a:t>When the contractor portion is complete                                           return the form via email to the AHS Project                                 Manager, Safety Officer or Infection Prevention Manager. When all three have approved and signed off the Infection Control Permit will be issued. An electronic copy will be retained by AHS.                                      </a:t>
            </a:r>
            <a:endParaRPr lang="en-US" sz="2000" dirty="0"/>
          </a:p>
          <a:p>
            <a:endParaRPr lang="en-US" sz="2400" dirty="0"/>
          </a:p>
        </p:txBody>
      </p:sp>
      <p:sp>
        <p:nvSpPr>
          <p:cNvPr id="3" name="Title 2"/>
          <p:cNvSpPr>
            <a:spLocks noGrp="1"/>
          </p:cNvSpPr>
          <p:nvPr>
            <p:ph type="title"/>
          </p:nvPr>
        </p:nvSpPr>
        <p:spPr/>
        <p:txBody>
          <a:bodyPr/>
          <a:lstStyle/>
          <a:p>
            <a:r>
              <a:rPr lang="en-US" dirty="0" smtClean="0"/>
              <a:t>AHS Infection Control Risk Assessment (ICRA)</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743200"/>
            <a:ext cx="2162175"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6758795"/>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dirty="0" smtClean="0"/>
              <a:t>A laminated copy of the Infection Control Permit must be posted at the project site until project completion</a:t>
            </a:r>
          </a:p>
          <a:p>
            <a:pPr>
              <a:buFont typeface="Wingdings" panose="05000000000000000000" pitchFamily="2" charset="2"/>
              <a:buChar char="§"/>
            </a:pPr>
            <a:r>
              <a:rPr lang="en-US" sz="2400" dirty="0" smtClean="0"/>
              <a:t>If the project exceeds the stated completion date, the AHS Project Manager must contact Infection Prevention for an extension</a:t>
            </a:r>
          </a:p>
          <a:p>
            <a:pPr>
              <a:buFont typeface="Wingdings" panose="05000000000000000000" pitchFamily="2" charset="2"/>
              <a:buChar char="§"/>
            </a:pPr>
            <a:r>
              <a:rPr lang="en-US" sz="2400" dirty="0" smtClean="0"/>
              <a:t>ICRA inspection monitor forms must be                                 completed daily or weekly (frequency to                               be determined by Infection Prevention                                  Manager)</a:t>
            </a:r>
          </a:p>
          <a:p>
            <a:pPr>
              <a:buFont typeface="Wingdings" panose="05000000000000000000" pitchFamily="2" charset="2"/>
              <a:buChar char="§"/>
            </a:pPr>
            <a:r>
              <a:rPr lang="en-US" sz="2400" dirty="0" smtClean="0"/>
              <a:t>Completed forms are to be returned to                                              the AHS Safety Officer</a:t>
            </a:r>
            <a:endParaRPr lang="en-US" sz="2400" dirty="0"/>
          </a:p>
        </p:txBody>
      </p:sp>
      <p:sp>
        <p:nvSpPr>
          <p:cNvPr id="3" name="Title 2"/>
          <p:cNvSpPr>
            <a:spLocks noGrp="1"/>
          </p:cNvSpPr>
          <p:nvPr>
            <p:ph type="title"/>
          </p:nvPr>
        </p:nvSpPr>
        <p:spPr/>
        <p:txBody>
          <a:bodyPr/>
          <a:lstStyle/>
          <a:p>
            <a:r>
              <a:rPr lang="en-US" dirty="0" smtClean="0"/>
              <a:t>AHS ICRA</a:t>
            </a:r>
            <a:r>
              <a:rPr lang="en-US" dirty="0"/>
              <a:t> </a:t>
            </a:r>
            <a:r>
              <a:rPr lang="en-US" dirty="0" smtClean="0"/>
              <a:t>continued</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191000"/>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5790766"/>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dirty="0" smtClean="0"/>
              <a:t>Infection Prevention staff, Safety staff, or the department Director/Supervisor have the authority to stop the project if any part of the ICRA is violated</a:t>
            </a:r>
          </a:p>
          <a:p>
            <a:pPr>
              <a:buFont typeface="Wingdings" panose="05000000000000000000" pitchFamily="2" charset="2"/>
              <a:buChar char="§"/>
            </a:pPr>
            <a:r>
              <a:rPr lang="en-US" sz="2400" dirty="0" smtClean="0"/>
              <a:t>Contact the AHS Project Manager immediately if problems arise</a:t>
            </a:r>
          </a:p>
          <a:p>
            <a:pPr>
              <a:buFont typeface="Wingdings" panose="05000000000000000000" pitchFamily="2" charset="2"/>
              <a:buChar char="§"/>
            </a:pPr>
            <a:r>
              <a:rPr lang="en-US" sz="2400" dirty="0" smtClean="0"/>
              <a:t>Project may resume when issues                                       are resolved to the satisfaction of                                       the party that shutdown the project</a:t>
            </a:r>
            <a:endParaRPr lang="en-US" sz="2400" dirty="0"/>
          </a:p>
        </p:txBody>
      </p:sp>
      <p:sp>
        <p:nvSpPr>
          <p:cNvPr id="3" name="Title 2"/>
          <p:cNvSpPr>
            <a:spLocks noGrp="1"/>
          </p:cNvSpPr>
          <p:nvPr>
            <p:ph type="title"/>
          </p:nvPr>
        </p:nvSpPr>
        <p:spPr/>
        <p:txBody>
          <a:bodyPr/>
          <a:lstStyle/>
          <a:p>
            <a:r>
              <a:rPr lang="en-US" dirty="0" smtClean="0"/>
              <a:t>AHS ICRA</a:t>
            </a:r>
            <a:r>
              <a:rPr lang="en-US" dirty="0"/>
              <a:t> </a:t>
            </a:r>
            <a:r>
              <a:rPr lang="en-US" dirty="0" smtClean="0"/>
              <a:t>continued</a:t>
            </a:r>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200400"/>
            <a:ext cx="2663825"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926500"/>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fontScale="92500" lnSpcReduction="20000"/>
          </a:bodyPr>
          <a:lstStyle/>
          <a:p>
            <a:pPr>
              <a:buFont typeface="Wingdings" panose="05000000000000000000" pitchFamily="2" charset="2"/>
              <a:buChar char="§"/>
            </a:pPr>
            <a:r>
              <a:rPr lang="en-US" sz="2400" dirty="0" smtClean="0"/>
              <a:t>If construction</a:t>
            </a:r>
            <a:r>
              <a:rPr lang="en-US" sz="2400" dirty="0"/>
              <a:t>, renovation, or alteration </a:t>
            </a:r>
            <a:r>
              <a:rPr lang="en-US" sz="2400" dirty="0" smtClean="0"/>
              <a:t>activities might cause a failure in existing Life Safety Code building features, including but not limited to:</a:t>
            </a:r>
          </a:p>
          <a:p>
            <a:pPr marL="914400" lvl="1" indent="-457200">
              <a:buFont typeface="+mj-lt"/>
              <a:buAutoNum type="arabicPeriod"/>
            </a:pPr>
            <a:r>
              <a:rPr lang="en-US" sz="2200" dirty="0" smtClean="0"/>
              <a:t>Emergency Exits</a:t>
            </a:r>
          </a:p>
          <a:p>
            <a:pPr marL="914400" lvl="1" indent="-457200">
              <a:buFont typeface="+mj-lt"/>
              <a:buAutoNum type="arabicPeriod"/>
            </a:pPr>
            <a:r>
              <a:rPr lang="en-US" sz="2200" dirty="0" smtClean="0"/>
              <a:t>Access for emergency services</a:t>
            </a:r>
          </a:p>
          <a:p>
            <a:pPr marL="914400" lvl="1" indent="-457200">
              <a:buFont typeface="+mj-lt"/>
              <a:buAutoNum type="arabicPeriod"/>
            </a:pPr>
            <a:r>
              <a:rPr lang="en-US" sz="2200" dirty="0" smtClean="0"/>
              <a:t>Fire extinguisher equipment</a:t>
            </a:r>
          </a:p>
          <a:p>
            <a:pPr marL="914400" lvl="1" indent="-457200">
              <a:buFont typeface="+mj-lt"/>
              <a:buAutoNum type="arabicPeriod"/>
            </a:pPr>
            <a:r>
              <a:rPr lang="en-US" sz="2200" dirty="0" smtClean="0"/>
              <a:t>Fire alarms</a:t>
            </a:r>
          </a:p>
          <a:p>
            <a:pPr marL="914400" lvl="1" indent="-457200">
              <a:buFont typeface="+mj-lt"/>
              <a:buAutoNum type="arabicPeriod"/>
            </a:pPr>
            <a:r>
              <a:rPr lang="en-US" sz="2200" dirty="0" smtClean="0"/>
              <a:t>Fire suppression systems</a:t>
            </a:r>
            <a:endParaRPr lang="en-US" sz="2400" dirty="0"/>
          </a:p>
          <a:p>
            <a:pPr>
              <a:buFont typeface="Wingdings" panose="05000000000000000000" pitchFamily="2" charset="2"/>
              <a:buChar char="§"/>
            </a:pPr>
            <a:r>
              <a:rPr lang="en-US" sz="2400" dirty="0" smtClean="0"/>
              <a:t>The ILSM grid is part of the Pre-Construction Risk Assessment (PCRA) and may be obtained from the AHS Project Manager or Safety Officer (740-779-8681).</a:t>
            </a:r>
          </a:p>
          <a:p>
            <a:pPr>
              <a:buFont typeface="Wingdings" panose="05000000000000000000" pitchFamily="2" charset="2"/>
              <a:buChar char="§"/>
            </a:pPr>
            <a:r>
              <a:rPr lang="en-US" sz="2400" dirty="0"/>
              <a:t>Fill out the ILSM grid during project development and monitor continuously until the project’s completion when required. Completed monitoring forms are to be returned to the AHS Safety Officer. </a:t>
            </a:r>
            <a:r>
              <a:rPr lang="en-US" sz="2400" dirty="0" smtClean="0"/>
              <a:t>Contact the AHS Safety Officer if you feel the dust you create may affect the smoke alarm system.</a:t>
            </a:r>
            <a:endParaRPr lang="en-US" sz="2400" dirty="0"/>
          </a:p>
          <a:p>
            <a:endParaRPr lang="en-US" sz="2400" dirty="0"/>
          </a:p>
          <a:p>
            <a:endParaRPr lang="en-US" sz="2400" dirty="0"/>
          </a:p>
        </p:txBody>
      </p:sp>
      <p:sp>
        <p:nvSpPr>
          <p:cNvPr id="3" name="Title 2"/>
          <p:cNvSpPr>
            <a:spLocks noGrp="1"/>
          </p:cNvSpPr>
          <p:nvPr>
            <p:ph type="title"/>
          </p:nvPr>
        </p:nvSpPr>
        <p:spPr/>
        <p:txBody>
          <a:bodyPr/>
          <a:lstStyle/>
          <a:p>
            <a:r>
              <a:rPr lang="en-US" dirty="0" smtClean="0"/>
              <a:t>AHS Interim Life Safety Measures (ILSM)</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2286000"/>
            <a:ext cx="695325" cy="141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511424"/>
            <a:ext cx="18113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730520"/>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r>
              <a:rPr lang="en-US" sz="2400" dirty="0" smtClean="0"/>
              <a:t>The AHS Project Manager is responsible for:</a:t>
            </a:r>
          </a:p>
          <a:p>
            <a:endParaRPr lang="en-US" sz="2400" dirty="0" smtClean="0"/>
          </a:p>
          <a:p>
            <a:pPr lvl="1">
              <a:buFont typeface="Wingdings" panose="05000000000000000000" pitchFamily="2" charset="2"/>
              <a:buChar char="§"/>
            </a:pPr>
            <a:r>
              <a:rPr lang="en-US" sz="2200" dirty="0" smtClean="0"/>
              <a:t>Collaborating with the Department Director/Manager to ensure all patients will be moved prior to commencement of work</a:t>
            </a:r>
          </a:p>
          <a:p>
            <a:pPr lvl="1">
              <a:buFont typeface="Wingdings" panose="05000000000000000000" pitchFamily="2" charset="2"/>
              <a:buChar char="§"/>
            </a:pPr>
            <a:r>
              <a:rPr lang="en-US" sz="2200" dirty="0" smtClean="0"/>
              <a:t>Collaborating with AHS Plant/Building Supervisor to ensure HVAC system isolation (blocking return air grills and duct work when necessary) is complete prior to commencement of work to avoid dust contamination of surrounding areas</a:t>
            </a:r>
          </a:p>
          <a:p>
            <a:pPr lvl="1">
              <a:buFont typeface="Wingdings" panose="05000000000000000000" pitchFamily="2" charset="2"/>
              <a:buChar char="§"/>
            </a:pPr>
            <a:r>
              <a:rPr lang="en-US" sz="2200" dirty="0" smtClean="0"/>
              <a:t>Coordinating use of HEPA filtration units for negative air pressure to exhaust air </a:t>
            </a:r>
            <a:endParaRPr lang="en-US" sz="2400" dirty="0"/>
          </a:p>
          <a:p>
            <a:endParaRPr lang="en-US" sz="2400" dirty="0"/>
          </a:p>
          <a:p>
            <a:endParaRPr lang="en-US" sz="2400" dirty="0"/>
          </a:p>
        </p:txBody>
      </p:sp>
      <p:sp>
        <p:nvSpPr>
          <p:cNvPr id="3" name="Title 2"/>
          <p:cNvSpPr>
            <a:spLocks noGrp="1"/>
          </p:cNvSpPr>
          <p:nvPr>
            <p:ph type="title"/>
          </p:nvPr>
        </p:nvSpPr>
        <p:spPr/>
        <p:txBody>
          <a:bodyPr/>
          <a:lstStyle/>
          <a:p>
            <a:r>
              <a:rPr lang="en-US" dirty="0" smtClean="0"/>
              <a:t>AHS Containment Measures</a:t>
            </a:r>
            <a:endParaRPr lang="en-US" dirty="0"/>
          </a:p>
        </p:txBody>
      </p:sp>
    </p:spTree>
    <p:extLst>
      <p:ext uri="{BB962C8B-B14F-4D97-AF65-F5344CB8AC3E}">
        <p14:creationId xmlns:p14="http://schemas.microsoft.com/office/powerpoint/2010/main" val="3088102475"/>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529637" cy="5181600"/>
          </a:xfrm>
        </p:spPr>
        <p:txBody>
          <a:bodyPr>
            <a:normAutofit/>
          </a:bodyPr>
          <a:lstStyle/>
          <a:p>
            <a:r>
              <a:rPr lang="en-US" sz="2400" dirty="0" smtClean="0"/>
              <a:t>The Contractor is responsible for:</a:t>
            </a:r>
          </a:p>
          <a:p>
            <a:pPr lvl="1">
              <a:buFont typeface="Wingdings" panose="05000000000000000000" pitchFamily="2" charset="2"/>
              <a:buChar char="§"/>
            </a:pPr>
            <a:r>
              <a:rPr lang="en-US" sz="2200" dirty="0" smtClean="0"/>
              <a:t>Cleaning and sealing ceiling vents.</a:t>
            </a:r>
          </a:p>
          <a:p>
            <a:pPr lvl="1">
              <a:buFont typeface="Wingdings" panose="05000000000000000000" pitchFamily="2" charset="2"/>
              <a:buChar char="§"/>
            </a:pPr>
            <a:r>
              <a:rPr lang="en-US" sz="2200" dirty="0" smtClean="0"/>
              <a:t>Wiping down tools and equipment with a damp cloth or bagging them before bringing them through the hospital. This includes tool/trash carts, covers and wheels.</a:t>
            </a:r>
          </a:p>
          <a:p>
            <a:pPr lvl="1">
              <a:buFont typeface="Wingdings" panose="05000000000000000000" pitchFamily="2" charset="2"/>
              <a:buChar char="§"/>
            </a:pPr>
            <a:r>
              <a:rPr lang="en-US" sz="2200" dirty="0" smtClean="0"/>
              <a:t>Using fire-rated plastic for all short term jobs.</a:t>
            </a:r>
          </a:p>
          <a:p>
            <a:pPr lvl="1">
              <a:buFont typeface="Wingdings" panose="05000000000000000000" pitchFamily="2" charset="2"/>
              <a:buChar char="§"/>
            </a:pPr>
            <a:r>
              <a:rPr lang="en-US" sz="2200" dirty="0" smtClean="0"/>
              <a:t>Taping barrier seams to make sure they are fully sealed – </a:t>
            </a:r>
            <a:r>
              <a:rPr lang="en-US" sz="2200" dirty="0" smtClean="0">
                <a:solidFill>
                  <a:srgbClr val="FF0000"/>
                </a:solidFill>
              </a:rPr>
              <a:t>NO DROOPING</a:t>
            </a:r>
            <a:r>
              <a:rPr lang="en-US" sz="2200" dirty="0" smtClean="0"/>
              <a:t>!</a:t>
            </a:r>
          </a:p>
          <a:p>
            <a:pPr lvl="1">
              <a:buFont typeface="Wingdings" panose="05000000000000000000" pitchFamily="2" charset="2"/>
              <a:buChar char="§"/>
            </a:pPr>
            <a:r>
              <a:rPr lang="en-US" sz="2200" dirty="0" smtClean="0"/>
              <a:t>Installing temporary floor-to-deck barriers as needed.</a:t>
            </a:r>
          </a:p>
          <a:p>
            <a:pPr lvl="1">
              <a:buFont typeface="Wingdings" panose="05000000000000000000" pitchFamily="2" charset="2"/>
              <a:buChar char="§"/>
            </a:pPr>
            <a:r>
              <a:rPr lang="en-US" sz="2200" dirty="0" smtClean="0"/>
              <a:t>Installing solid-wall barriers for longer projects as needed.</a:t>
            </a:r>
          </a:p>
          <a:p>
            <a:pPr lvl="1">
              <a:buFont typeface="Wingdings" panose="05000000000000000000" pitchFamily="2" charset="2"/>
              <a:buChar char="§"/>
            </a:pPr>
            <a:r>
              <a:rPr lang="en-US" sz="2200" dirty="0" smtClean="0"/>
              <a:t>Using tightly sealed barriers/control cubes to contain all work, including holes in the walls, ceilings and floors.</a:t>
            </a:r>
          </a:p>
          <a:p>
            <a:pPr marL="457200" lvl="1" indent="0">
              <a:buNone/>
            </a:pPr>
            <a:endParaRPr lang="en-US" sz="2400" dirty="0"/>
          </a:p>
          <a:p>
            <a:endParaRPr lang="en-US" sz="2400" dirty="0"/>
          </a:p>
          <a:p>
            <a:endParaRPr lang="en-US" sz="2400" dirty="0"/>
          </a:p>
        </p:txBody>
      </p:sp>
      <p:sp>
        <p:nvSpPr>
          <p:cNvPr id="3" name="Title 2"/>
          <p:cNvSpPr>
            <a:spLocks noGrp="1"/>
          </p:cNvSpPr>
          <p:nvPr>
            <p:ph type="title"/>
          </p:nvPr>
        </p:nvSpPr>
        <p:spPr/>
        <p:txBody>
          <a:bodyPr/>
          <a:lstStyle/>
          <a:p>
            <a:r>
              <a:rPr lang="en-US" dirty="0" smtClean="0"/>
              <a:t>AHS Containment Measures continued</a:t>
            </a:r>
            <a:endParaRPr lang="en-US" dirty="0"/>
          </a:p>
        </p:txBody>
      </p:sp>
    </p:spTree>
    <p:extLst>
      <p:ext uri="{BB962C8B-B14F-4D97-AF65-F5344CB8AC3E}">
        <p14:creationId xmlns:p14="http://schemas.microsoft.com/office/powerpoint/2010/main" val="2194800339"/>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dirty="0"/>
              <a:t>Provide the AHS project manager the contractor’s name and work location (inside, outside, etc.) to get a AHS badge from security.</a:t>
            </a:r>
          </a:p>
          <a:p>
            <a:pPr>
              <a:buFont typeface="Wingdings" panose="05000000000000000000" pitchFamily="2" charset="2"/>
              <a:buChar char="§"/>
            </a:pPr>
            <a:r>
              <a:rPr lang="en-US" sz="2400" dirty="0"/>
              <a:t>Return badges at the projects end or pay a $25 </a:t>
            </a:r>
            <a:r>
              <a:rPr lang="en-US" sz="2400" dirty="0" smtClean="0"/>
              <a:t>fee (not applicable to 1 day adhesive badges).</a:t>
            </a:r>
          </a:p>
          <a:p>
            <a:pPr>
              <a:buFont typeface="Wingdings" panose="05000000000000000000" pitchFamily="2" charset="2"/>
              <a:buChar char="§"/>
            </a:pPr>
            <a:r>
              <a:rPr lang="en-US" sz="2400" dirty="0" smtClean="0"/>
              <a:t>Wear </a:t>
            </a:r>
            <a:r>
              <a:rPr lang="en-US" sz="2400" dirty="0"/>
              <a:t>AHS badges on the upper chest, facing forward and clearly visible.</a:t>
            </a:r>
          </a:p>
          <a:p>
            <a:endParaRPr lang="en-US" sz="2400" dirty="0"/>
          </a:p>
        </p:txBody>
      </p:sp>
      <p:sp>
        <p:nvSpPr>
          <p:cNvPr id="3" name="Title 2"/>
          <p:cNvSpPr>
            <a:spLocks noGrp="1"/>
          </p:cNvSpPr>
          <p:nvPr>
            <p:ph type="title"/>
          </p:nvPr>
        </p:nvSpPr>
        <p:spPr/>
        <p:txBody>
          <a:bodyPr/>
          <a:lstStyle/>
          <a:p>
            <a:r>
              <a:rPr lang="en-US" dirty="0" smtClean="0"/>
              <a:t>Adena Health System (AHS) Badges</a:t>
            </a:r>
            <a:endParaRPr lang="en-US" dirty="0"/>
          </a:p>
        </p:txBody>
      </p:sp>
    </p:spTree>
    <p:extLst>
      <p:ext uri="{BB962C8B-B14F-4D97-AF65-F5344CB8AC3E}">
        <p14:creationId xmlns:p14="http://schemas.microsoft.com/office/powerpoint/2010/main" val="1902656318"/>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529637" cy="5181600"/>
          </a:xfrm>
        </p:spPr>
        <p:txBody>
          <a:bodyPr>
            <a:normAutofit lnSpcReduction="10000"/>
          </a:bodyPr>
          <a:lstStyle/>
          <a:p>
            <a:r>
              <a:rPr lang="en-US" sz="2400" dirty="0" smtClean="0"/>
              <a:t>Contractor responsibilities continued:</a:t>
            </a:r>
          </a:p>
          <a:p>
            <a:pPr>
              <a:buFont typeface="Wingdings" panose="05000000000000000000" pitchFamily="2" charset="2"/>
              <a:buChar char="§"/>
            </a:pPr>
            <a:r>
              <a:rPr lang="en-US" sz="2200" dirty="0" smtClean="0"/>
              <a:t>Properly sealing doors into barrier areas with zipper</a:t>
            </a:r>
          </a:p>
          <a:p>
            <a:pPr marL="0" indent="0">
              <a:buNone/>
            </a:pPr>
            <a:r>
              <a:rPr lang="en-US" sz="2200" dirty="0" smtClean="0"/>
              <a:t>             </a:t>
            </a:r>
            <a:r>
              <a:rPr lang="en-US" sz="2200" dirty="0" smtClean="0">
                <a:solidFill>
                  <a:srgbClr val="FF0000"/>
                </a:solidFill>
              </a:rPr>
              <a:t>DO </a:t>
            </a:r>
            <a:r>
              <a:rPr lang="en-US" sz="2200" dirty="0">
                <a:solidFill>
                  <a:srgbClr val="FF0000"/>
                </a:solidFill>
              </a:rPr>
              <a:t>NOT use control cubes with broken zippers</a:t>
            </a:r>
          </a:p>
          <a:p>
            <a:pPr>
              <a:buFont typeface="Wingdings" panose="05000000000000000000" pitchFamily="2" charset="2"/>
              <a:buChar char="§"/>
            </a:pPr>
            <a:r>
              <a:rPr lang="en-US" sz="2200" dirty="0" smtClean="0"/>
              <a:t>Sealing wall/ceiling/floor openings with an approved UL sleeve and Hilti, STI or 3M UL listed fire stop systems (obtain copy of Maintaining Fire/Smoke Rated Assemblies policy 900.006 from AHS Construction Manager or Safety Officer).</a:t>
            </a:r>
          </a:p>
          <a:p>
            <a:pPr>
              <a:buFont typeface="Wingdings" panose="05000000000000000000" pitchFamily="2" charset="2"/>
              <a:buChar char="§"/>
            </a:pPr>
            <a:r>
              <a:rPr lang="en-US" sz="2200" dirty="0" smtClean="0"/>
              <a:t>Do any assembly or cutting of pipe, wood or other materials inside the designated work area or outside of the building.</a:t>
            </a:r>
          </a:p>
          <a:p>
            <a:pPr>
              <a:buFont typeface="Wingdings" panose="05000000000000000000" pitchFamily="2" charset="2"/>
              <a:buChar char="§"/>
            </a:pPr>
            <a:r>
              <a:rPr lang="en-US" sz="2200" dirty="0" smtClean="0"/>
              <a:t>Use walk-off mats (sticky or moistened carpet mats) between your work area and the rest of the building (peel sticky mats to the next layer as soon as they lose adhesive quality).</a:t>
            </a:r>
          </a:p>
          <a:p>
            <a:pPr>
              <a:buFont typeface="Wingdings" panose="05000000000000000000" pitchFamily="2" charset="2"/>
              <a:buChar char="§"/>
            </a:pPr>
            <a:r>
              <a:rPr lang="en-US" sz="2200" dirty="0" smtClean="0"/>
              <a:t>Vacuum carpet mats daily.</a:t>
            </a:r>
          </a:p>
          <a:p>
            <a:pPr marL="457200" lvl="1" indent="0">
              <a:buNone/>
            </a:pPr>
            <a:endParaRPr lang="en-US" sz="2400" dirty="0"/>
          </a:p>
          <a:p>
            <a:endParaRPr lang="en-US" sz="2400" dirty="0"/>
          </a:p>
          <a:p>
            <a:endParaRPr lang="en-US" sz="2400" dirty="0"/>
          </a:p>
        </p:txBody>
      </p:sp>
      <p:sp>
        <p:nvSpPr>
          <p:cNvPr id="3" name="Title 2"/>
          <p:cNvSpPr>
            <a:spLocks noGrp="1"/>
          </p:cNvSpPr>
          <p:nvPr>
            <p:ph type="title"/>
          </p:nvPr>
        </p:nvSpPr>
        <p:spPr/>
        <p:txBody>
          <a:bodyPr/>
          <a:lstStyle/>
          <a:p>
            <a:r>
              <a:rPr lang="en-US" dirty="0" smtClean="0"/>
              <a:t>AHS Containment Measures continued</a:t>
            </a:r>
            <a:endParaRPr lang="en-US" dirty="0"/>
          </a:p>
        </p:txBody>
      </p:sp>
    </p:spTree>
    <p:extLst>
      <p:ext uri="{BB962C8B-B14F-4D97-AF65-F5344CB8AC3E}">
        <p14:creationId xmlns:p14="http://schemas.microsoft.com/office/powerpoint/2010/main" val="52863665"/>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529637" cy="5181600"/>
          </a:xfrm>
        </p:spPr>
        <p:txBody>
          <a:bodyPr>
            <a:normAutofit/>
          </a:bodyPr>
          <a:lstStyle/>
          <a:p>
            <a:pPr marL="457200" lvl="1" indent="0">
              <a:buNone/>
            </a:pPr>
            <a:r>
              <a:rPr lang="en-US" sz="2400" dirty="0" smtClean="0"/>
              <a:t>Use the following special requirements for high risk areas:</a:t>
            </a:r>
          </a:p>
          <a:p>
            <a:pPr marL="457200" lvl="1" indent="0">
              <a:buNone/>
            </a:pPr>
            <a:endParaRPr lang="en-US" sz="2200" dirty="0" smtClean="0"/>
          </a:p>
          <a:p>
            <a:pPr lvl="1">
              <a:buFont typeface="Wingdings" panose="05000000000000000000" pitchFamily="2" charset="2"/>
              <a:buChar char="§"/>
            </a:pPr>
            <a:r>
              <a:rPr lang="en-US" sz="2200" dirty="0" smtClean="0"/>
              <a:t>Construct an anteroom to ensure an airtight enclosure of the project site</a:t>
            </a:r>
          </a:p>
          <a:p>
            <a:pPr lvl="1">
              <a:buFont typeface="Wingdings" panose="05000000000000000000" pitchFamily="2" charset="2"/>
              <a:buChar char="§"/>
            </a:pPr>
            <a:r>
              <a:rPr lang="en-US" sz="2200" dirty="0" smtClean="0"/>
              <a:t>Use HEPA filtration units for negative air pressure within the work site</a:t>
            </a:r>
          </a:p>
          <a:p>
            <a:pPr lvl="1">
              <a:buFont typeface="Wingdings" panose="05000000000000000000" pitchFamily="2" charset="2"/>
              <a:buChar char="§"/>
            </a:pPr>
            <a:r>
              <a:rPr lang="en-US" sz="2200" dirty="0" smtClean="0"/>
              <a:t>Check ventilation filters regularly for leaks or clogs</a:t>
            </a:r>
          </a:p>
          <a:p>
            <a:pPr lvl="1">
              <a:buFont typeface="Wingdings" panose="05000000000000000000" pitchFamily="2" charset="2"/>
              <a:buChar char="§"/>
            </a:pPr>
            <a:r>
              <a:rPr lang="en-US" sz="2200" dirty="0" smtClean="0"/>
              <a:t>Use PPE as needed</a:t>
            </a:r>
          </a:p>
          <a:p>
            <a:pPr lvl="1">
              <a:buFont typeface="Wingdings" panose="05000000000000000000" pitchFamily="2" charset="2"/>
              <a:buChar char="§"/>
            </a:pPr>
            <a:r>
              <a:rPr lang="en-US" sz="2200" dirty="0" smtClean="0"/>
              <a:t>Remove disposable coveralls and disposable booties before leaving the demolition area</a:t>
            </a:r>
          </a:p>
          <a:p>
            <a:pPr lvl="1">
              <a:buFont typeface="Wingdings" panose="05000000000000000000" pitchFamily="2" charset="2"/>
              <a:buChar char="§"/>
            </a:pPr>
            <a:r>
              <a:rPr lang="en-US" sz="2200" dirty="0" smtClean="0"/>
              <a:t>Use HEPA vacuums (inside anteroom) to vacuum clothing/boots upon exit of project site when disposable coveralls are not required</a:t>
            </a:r>
          </a:p>
          <a:p>
            <a:pPr marL="457200" lvl="1" indent="0">
              <a:buNone/>
            </a:pPr>
            <a:endParaRPr lang="en-US" sz="2400" dirty="0"/>
          </a:p>
          <a:p>
            <a:endParaRPr lang="en-US" sz="2400" dirty="0"/>
          </a:p>
          <a:p>
            <a:endParaRPr lang="en-US" sz="2400" dirty="0"/>
          </a:p>
        </p:txBody>
      </p:sp>
      <p:sp>
        <p:nvSpPr>
          <p:cNvPr id="3" name="Title 2"/>
          <p:cNvSpPr>
            <a:spLocks noGrp="1"/>
          </p:cNvSpPr>
          <p:nvPr>
            <p:ph type="title"/>
          </p:nvPr>
        </p:nvSpPr>
        <p:spPr/>
        <p:txBody>
          <a:bodyPr/>
          <a:lstStyle/>
          <a:p>
            <a:r>
              <a:rPr lang="en-US" dirty="0" smtClean="0"/>
              <a:t>AHS Containment Measures High Risk Areas</a:t>
            </a:r>
            <a:endParaRPr lang="en-US" dirty="0"/>
          </a:p>
        </p:txBody>
      </p:sp>
    </p:spTree>
    <p:extLst>
      <p:ext uri="{BB962C8B-B14F-4D97-AF65-F5344CB8AC3E}">
        <p14:creationId xmlns:p14="http://schemas.microsoft.com/office/powerpoint/2010/main" val="3917822540"/>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C:\Users\rhiles\AppData\Local\Microsoft\Windows\Temporary Internet Files\Content.IE5\FIKNEBS9\I9te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810000"/>
            <a:ext cx="2540000" cy="2540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371600"/>
            <a:ext cx="8529637" cy="4876800"/>
          </a:xfrm>
        </p:spPr>
        <p:txBody>
          <a:bodyPr>
            <a:normAutofit/>
          </a:bodyPr>
          <a:lstStyle/>
          <a:p>
            <a:pPr marL="457200" lvl="1" indent="0">
              <a:buNone/>
            </a:pPr>
            <a:endParaRPr lang="en-US" sz="2400" dirty="0"/>
          </a:p>
          <a:p>
            <a:endParaRPr lang="en-US" sz="2400" dirty="0"/>
          </a:p>
          <a:p>
            <a:endParaRPr lang="en-US" sz="2400" dirty="0"/>
          </a:p>
        </p:txBody>
      </p:sp>
      <p:sp>
        <p:nvSpPr>
          <p:cNvPr id="3" name="Title 2"/>
          <p:cNvSpPr>
            <a:spLocks noGrp="1"/>
          </p:cNvSpPr>
          <p:nvPr>
            <p:ph type="title"/>
          </p:nvPr>
        </p:nvSpPr>
        <p:spPr/>
        <p:txBody>
          <a:bodyPr/>
          <a:lstStyle/>
          <a:p>
            <a:r>
              <a:rPr lang="en-US" dirty="0" smtClean="0"/>
              <a:t>AHS PPE Requirements</a:t>
            </a:r>
            <a:endParaRPr lang="en-US" dirty="0"/>
          </a:p>
        </p:txBody>
      </p:sp>
      <p:sp>
        <p:nvSpPr>
          <p:cNvPr id="4" name="Rectangle 3"/>
          <p:cNvSpPr/>
          <p:nvPr/>
        </p:nvSpPr>
        <p:spPr>
          <a:xfrm>
            <a:off x="3670365" y="1163399"/>
            <a:ext cx="5105400" cy="1477328"/>
          </a:xfrm>
          <a:prstGeom prst="rect">
            <a:avLst/>
          </a:prstGeom>
        </p:spPr>
        <p:txBody>
          <a:bodyPr wrap="square">
            <a:spAutoFit/>
          </a:bodyPr>
          <a:lstStyle/>
          <a:p>
            <a:pPr>
              <a:buNone/>
            </a:pPr>
            <a:r>
              <a:rPr lang="en-US" dirty="0"/>
              <a:t>These are </a:t>
            </a:r>
            <a:r>
              <a:rPr lang="en-US" dirty="0" smtClean="0"/>
              <a:t>minimum </a:t>
            </a:r>
            <a:r>
              <a:rPr lang="en-US" dirty="0"/>
              <a:t>PPE requirements. </a:t>
            </a:r>
            <a:r>
              <a:rPr lang="en-US" dirty="0" smtClean="0"/>
              <a:t>Additional PPE </a:t>
            </a:r>
            <a:r>
              <a:rPr lang="en-US" dirty="0"/>
              <a:t>may be required based on the task and/or scope of </a:t>
            </a:r>
            <a:r>
              <a:rPr lang="en-US" dirty="0" smtClean="0"/>
              <a:t>work </a:t>
            </a:r>
            <a:r>
              <a:rPr lang="en-US" dirty="0"/>
              <a:t>performed.  See your supervisor </a:t>
            </a:r>
            <a:r>
              <a:rPr lang="en-US" dirty="0" smtClean="0"/>
              <a:t>if you are unsure </a:t>
            </a:r>
            <a:r>
              <a:rPr lang="en-US" dirty="0"/>
              <a:t>of the PPE required for the task(s) you </a:t>
            </a:r>
            <a:r>
              <a:rPr lang="en-US" dirty="0" smtClean="0"/>
              <a:t>are performing</a:t>
            </a:r>
            <a:r>
              <a:rPr lang="en-US" dirty="0"/>
              <a:t>.</a:t>
            </a:r>
          </a:p>
        </p:txBody>
      </p:sp>
      <p:sp>
        <p:nvSpPr>
          <p:cNvPr id="5" name="TextBox 4"/>
          <p:cNvSpPr txBox="1"/>
          <p:nvPr/>
        </p:nvSpPr>
        <p:spPr>
          <a:xfrm>
            <a:off x="1638300" y="3962400"/>
            <a:ext cx="184731" cy="369332"/>
          </a:xfrm>
          <a:prstGeom prst="rect">
            <a:avLst/>
          </a:prstGeom>
          <a:noFill/>
        </p:spPr>
        <p:txBody>
          <a:bodyPr wrap="none" rtlCol="0">
            <a:spAutoFit/>
          </a:bodyPr>
          <a:lstStyle/>
          <a:p>
            <a:endParaRPr lang="en-US" dirty="0"/>
          </a:p>
        </p:txBody>
      </p:sp>
      <p:pic>
        <p:nvPicPr>
          <p:cNvPr id="3078" name="Picture 6" descr="C:\Users\rhiles\AppData\Local\Microsoft\Windows\Temporary Internet Files\Content.IE5\KXN6XL1M\unbranded-construction-helmet-yellow-plast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527300"/>
            <a:ext cx="1905000" cy="204470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771" y="1143000"/>
            <a:ext cx="2109787"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descr="C:\Users\rhiles\AppData\Local\Microsoft\Windows\Temporary Internet Files\Content.IE5\8YDX52OK\s7_813994_224_01_wid=2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565" y="2744232"/>
            <a:ext cx="15875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5362" y="3064928"/>
            <a:ext cx="2914650" cy="196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675771" y="4293231"/>
            <a:ext cx="2362200" cy="1415534"/>
          </a:xfrm>
          <a:prstGeom prst="wedgeRoundRectCallout">
            <a:avLst>
              <a:gd name="adj1" fmla="val 107928"/>
              <a:gd name="adj2" fmla="val 115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Safety Glasses (must be ANSI Z87 approved with fixed side shields)</a:t>
            </a:r>
            <a:endParaRPr lang="en-US" dirty="0"/>
          </a:p>
        </p:txBody>
      </p:sp>
    </p:spTree>
    <p:extLst>
      <p:ext uri="{BB962C8B-B14F-4D97-AF65-F5344CB8AC3E}">
        <p14:creationId xmlns:p14="http://schemas.microsoft.com/office/powerpoint/2010/main" val="1189918317"/>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marL="457200" lvl="1" indent="0">
              <a:buNone/>
            </a:pPr>
            <a:endParaRPr lang="en-US" sz="2400" dirty="0"/>
          </a:p>
          <a:p>
            <a:endParaRPr lang="en-US" sz="2400" dirty="0"/>
          </a:p>
          <a:p>
            <a:endParaRPr lang="en-US" sz="2400" dirty="0"/>
          </a:p>
        </p:txBody>
      </p:sp>
      <p:sp>
        <p:nvSpPr>
          <p:cNvPr id="3" name="Title 2"/>
          <p:cNvSpPr>
            <a:spLocks noGrp="1"/>
          </p:cNvSpPr>
          <p:nvPr>
            <p:ph type="title"/>
          </p:nvPr>
        </p:nvSpPr>
        <p:spPr/>
        <p:txBody>
          <a:bodyPr/>
          <a:lstStyle/>
          <a:p>
            <a:r>
              <a:rPr lang="en-US" dirty="0" smtClean="0"/>
              <a:t>AHS PPE Requirements continued</a:t>
            </a:r>
            <a:endParaRPr lang="en-US" dirty="0"/>
          </a:p>
        </p:txBody>
      </p:sp>
      <p:sp>
        <p:nvSpPr>
          <p:cNvPr id="4" name="Rectangle 3"/>
          <p:cNvSpPr/>
          <p:nvPr/>
        </p:nvSpPr>
        <p:spPr>
          <a:xfrm>
            <a:off x="797292" y="1166954"/>
            <a:ext cx="5105400" cy="1477328"/>
          </a:xfrm>
          <a:prstGeom prst="rect">
            <a:avLst/>
          </a:prstGeom>
        </p:spPr>
        <p:txBody>
          <a:bodyPr wrap="square">
            <a:spAutoFit/>
          </a:bodyPr>
          <a:lstStyle/>
          <a:p>
            <a:pPr>
              <a:buNone/>
            </a:pPr>
            <a:r>
              <a:rPr lang="en-US" dirty="0"/>
              <a:t>These are </a:t>
            </a:r>
            <a:r>
              <a:rPr lang="en-US" dirty="0" smtClean="0"/>
              <a:t>minimum </a:t>
            </a:r>
            <a:r>
              <a:rPr lang="en-US" dirty="0"/>
              <a:t>PPE requirements. </a:t>
            </a:r>
            <a:r>
              <a:rPr lang="en-US" dirty="0" smtClean="0"/>
              <a:t>Additional PPE </a:t>
            </a:r>
            <a:r>
              <a:rPr lang="en-US" dirty="0"/>
              <a:t>may be required based on the task and/or scope of </a:t>
            </a:r>
            <a:r>
              <a:rPr lang="en-US" dirty="0" smtClean="0"/>
              <a:t>work </a:t>
            </a:r>
            <a:r>
              <a:rPr lang="en-US" dirty="0"/>
              <a:t>performed.  See your supervisor </a:t>
            </a:r>
            <a:r>
              <a:rPr lang="en-US" dirty="0" smtClean="0"/>
              <a:t>if you are unsure </a:t>
            </a:r>
            <a:r>
              <a:rPr lang="en-US" dirty="0"/>
              <a:t>of the PPE required for the task(s) you </a:t>
            </a:r>
            <a:r>
              <a:rPr lang="en-US" dirty="0" smtClean="0"/>
              <a:t>are performing</a:t>
            </a:r>
            <a:r>
              <a:rPr lang="en-US" dirty="0"/>
              <a:t>.</a:t>
            </a:r>
          </a:p>
        </p:txBody>
      </p:sp>
      <p:pic>
        <p:nvPicPr>
          <p:cNvPr id="1032" name="Picture 8" descr="C:\Users\rhiles\AppData\Local\Microsoft\Windows\Temporary Internet Files\Content.IE5\JVMBJD9D\DZY0J[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992" y="2527300"/>
            <a:ext cx="15875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rhiles\AppData\Local\Microsoft\Windows\Temporary Internet Files\Content.IE5\JVMBJD9D\Cone-88240_19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5272" y="4114800"/>
            <a:ext cx="2540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797292" y="2895600"/>
            <a:ext cx="1940292" cy="1817810"/>
          </a:xfrm>
          <a:prstGeom prst="wedgeRoundRectCallout">
            <a:avLst>
              <a:gd name="adj1" fmla="val 52760"/>
              <a:gd name="adj2" fmla="val 810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Respiratory protection (applicable for they type of work being done)</a:t>
            </a:r>
            <a:endParaRPr lang="en-US" dirty="0"/>
          </a:p>
        </p:txBody>
      </p:sp>
      <p:sp>
        <p:nvSpPr>
          <p:cNvPr id="6" name="Rounded Rectangular Callout 5"/>
          <p:cNvSpPr/>
          <p:nvPr/>
        </p:nvSpPr>
        <p:spPr>
          <a:xfrm>
            <a:off x="6553200" y="1600200"/>
            <a:ext cx="1905000" cy="1447800"/>
          </a:xfrm>
          <a:prstGeom prst="wedgeRoundRectCallout">
            <a:avLst>
              <a:gd name="adj1" fmla="val -8201"/>
              <a:gd name="adj2" fmla="val 1223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Gloves (applicable for the type of work being done)</a:t>
            </a:r>
            <a:endParaRPr lang="en-US" dirty="0"/>
          </a:p>
        </p:txBody>
      </p:sp>
      <p:pic>
        <p:nvPicPr>
          <p:cNvPr id="1038" name="Picture 14" descr="C:\Users\rhiles\AppData\Local\Microsoft\Windows\Temporary Internet Files\Content.IE5\KXN6XL1M\5058603290_9267e4251d_z[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2328" y="4205151"/>
            <a:ext cx="2786743" cy="1724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958119"/>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marL="457200" lvl="1" indent="0">
              <a:buNone/>
            </a:pPr>
            <a:endParaRPr lang="en-US" sz="2400" dirty="0"/>
          </a:p>
          <a:p>
            <a:endParaRPr lang="en-US" sz="2400" dirty="0"/>
          </a:p>
          <a:p>
            <a:endParaRPr lang="en-US" sz="2400" dirty="0"/>
          </a:p>
        </p:txBody>
      </p:sp>
      <p:sp>
        <p:nvSpPr>
          <p:cNvPr id="3" name="Title 2"/>
          <p:cNvSpPr>
            <a:spLocks noGrp="1"/>
          </p:cNvSpPr>
          <p:nvPr>
            <p:ph type="title"/>
          </p:nvPr>
        </p:nvSpPr>
        <p:spPr/>
        <p:txBody>
          <a:bodyPr/>
          <a:lstStyle/>
          <a:p>
            <a:r>
              <a:rPr lang="en-US" dirty="0" smtClean="0"/>
              <a:t>AHS PPE Requirements continued</a:t>
            </a:r>
            <a:endParaRPr lang="en-US" dirty="0"/>
          </a:p>
        </p:txBody>
      </p:sp>
      <p:pic>
        <p:nvPicPr>
          <p:cNvPr id="2052" name="Picture 4" descr="C:\Users\rhiles\AppData\Local\Microsoft\Windows\Temporary Internet Files\Content.IE5\KXN6XL1M\Ear_protection[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3429000" cy="46101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rhiles\AppData\Local\Microsoft\Windows\Temporary Internet Files\Content.IE5\FIKNEBS9\13-ear-plug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466850"/>
            <a:ext cx="2133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4648200" y="3605263"/>
            <a:ext cx="3657600" cy="1981200"/>
          </a:xfrm>
          <a:prstGeom prst="wedgeRoundRectCallout">
            <a:avLst>
              <a:gd name="adj1" fmla="val -60833"/>
              <a:gd name="adj2" fmla="val -477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Hearing protection in areas where the noise level exceeds 85 db. (If you have to raise your voice to be heard by someone within 3’ of you, the noise level is above 85 db.)</a:t>
            </a:r>
            <a:endParaRPr lang="en-US" dirty="0"/>
          </a:p>
        </p:txBody>
      </p:sp>
    </p:spTree>
    <p:extLst>
      <p:ext uri="{BB962C8B-B14F-4D97-AF65-F5344CB8AC3E}">
        <p14:creationId xmlns:p14="http://schemas.microsoft.com/office/powerpoint/2010/main" val="3760517051"/>
      </p:ext>
    </p:extLst>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371600"/>
            <a:ext cx="5181600" cy="4876800"/>
          </a:xfrm>
        </p:spPr>
        <p:txBody>
          <a:bodyPr>
            <a:normAutofit lnSpcReduction="10000"/>
          </a:bodyPr>
          <a:lstStyle/>
          <a:p>
            <a:pPr>
              <a:buFont typeface="Wingdings" panose="05000000000000000000" pitchFamily="2" charset="2"/>
              <a:buChar char="§"/>
            </a:pPr>
            <a:r>
              <a:rPr lang="en-US" sz="2400" dirty="0" smtClean="0"/>
              <a:t>Dispose of all waste. </a:t>
            </a:r>
          </a:p>
          <a:p>
            <a:pPr>
              <a:buFont typeface="Wingdings" panose="05000000000000000000" pitchFamily="2" charset="2"/>
              <a:buChar char="§"/>
            </a:pPr>
            <a:r>
              <a:rPr lang="en-US" sz="2400" dirty="0" smtClean="0"/>
              <a:t>Construction site waste must be disposed of daily. If waste is being removed from occupied buildings it must be done using a covered dumpster. </a:t>
            </a:r>
          </a:p>
          <a:p>
            <a:pPr>
              <a:buFont typeface="Wingdings" panose="05000000000000000000" pitchFamily="2" charset="2"/>
              <a:buChar char="§"/>
            </a:pPr>
            <a:r>
              <a:rPr lang="en-US" sz="2400" dirty="0" smtClean="0"/>
              <a:t>Contractors requiring waste collection on site must coordinate with the AHS Project Manager.</a:t>
            </a:r>
            <a:endParaRPr lang="en-US" sz="2400" dirty="0"/>
          </a:p>
          <a:p>
            <a:pPr>
              <a:buFont typeface="Wingdings" panose="05000000000000000000" pitchFamily="2" charset="2"/>
              <a:buChar char="§"/>
            </a:pPr>
            <a:r>
              <a:rPr lang="en-US" sz="2400" dirty="0" smtClean="0"/>
              <a:t>Location, size, duration and frequency of dumps must be communicated to the AHS Project Manager.</a:t>
            </a:r>
            <a:endParaRPr lang="en-US" sz="2400" dirty="0"/>
          </a:p>
          <a:p>
            <a:pPr marL="0" indent="0">
              <a:buNone/>
            </a:pPr>
            <a:endParaRPr lang="en-US" sz="2400" dirty="0"/>
          </a:p>
        </p:txBody>
      </p:sp>
      <p:sp>
        <p:nvSpPr>
          <p:cNvPr id="3" name="Title 2"/>
          <p:cNvSpPr>
            <a:spLocks noGrp="1"/>
          </p:cNvSpPr>
          <p:nvPr>
            <p:ph type="title"/>
          </p:nvPr>
        </p:nvSpPr>
        <p:spPr/>
        <p:txBody>
          <a:bodyPr/>
          <a:lstStyle/>
          <a:p>
            <a:r>
              <a:rPr lang="en-US" dirty="0" smtClean="0"/>
              <a:t>AHS Waste Guidelines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8100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242" y="1295400"/>
            <a:ext cx="1944687"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689265"/>
      </p:ext>
    </p:extLst>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r>
              <a:rPr lang="en-US" sz="2400" dirty="0" smtClean="0"/>
              <a:t>If a construction chute is used, it must be sealed to prevent the accidental spread of debris</a:t>
            </a:r>
            <a:endParaRPr lang="en-US" sz="2400" dirty="0"/>
          </a:p>
        </p:txBody>
      </p:sp>
      <p:sp>
        <p:nvSpPr>
          <p:cNvPr id="3" name="Title 2"/>
          <p:cNvSpPr>
            <a:spLocks noGrp="1"/>
          </p:cNvSpPr>
          <p:nvPr>
            <p:ph type="title"/>
          </p:nvPr>
        </p:nvSpPr>
        <p:spPr/>
        <p:txBody>
          <a:bodyPr/>
          <a:lstStyle/>
          <a:p>
            <a:r>
              <a:rPr lang="en-US" dirty="0" smtClean="0"/>
              <a:t>AHS Waste Guidelines continued</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743200"/>
            <a:ext cx="2914650" cy="29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835560"/>
      </p:ext>
    </p:extLst>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dirty="0" smtClean="0"/>
              <a:t>Establish traffic patterns to prevent dust from being taken outside the construction area and clean up all dust immediately</a:t>
            </a:r>
          </a:p>
          <a:p>
            <a:pPr>
              <a:buFont typeface="Wingdings" panose="05000000000000000000" pitchFamily="2" charset="2"/>
              <a:buChar char="§"/>
            </a:pPr>
            <a:r>
              <a:rPr lang="en-US" sz="2400" dirty="0" smtClean="0"/>
              <a:t>Clean all areas adjacent to the project site often, using a damp mop (change water often) of HEPA vacuum to control dust</a:t>
            </a:r>
            <a:endParaRPr lang="en-US" sz="2400" dirty="0"/>
          </a:p>
          <a:p>
            <a:pPr>
              <a:buFont typeface="Wingdings" panose="05000000000000000000" pitchFamily="2" charset="2"/>
              <a:buChar char="§"/>
            </a:pPr>
            <a:r>
              <a:rPr lang="en-US" sz="2400" dirty="0" smtClean="0"/>
              <a:t>Do not use a broom as it stirs up                                              dust</a:t>
            </a:r>
          </a:p>
        </p:txBody>
      </p:sp>
      <p:sp>
        <p:nvSpPr>
          <p:cNvPr id="3" name="Title 2"/>
          <p:cNvSpPr>
            <a:spLocks noGrp="1"/>
          </p:cNvSpPr>
          <p:nvPr>
            <p:ph type="title"/>
          </p:nvPr>
        </p:nvSpPr>
        <p:spPr/>
        <p:txBody>
          <a:bodyPr/>
          <a:lstStyle/>
          <a:p>
            <a:r>
              <a:rPr lang="en-US" dirty="0" smtClean="0"/>
              <a:t>AHS Cleaning Guidelines</a:t>
            </a:r>
            <a:endParaRPr lang="en-US"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588619"/>
            <a:ext cx="243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2814518"/>
      </p:ext>
    </p:extLst>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dirty="0" smtClean="0"/>
              <a:t>When project is complete, clean the work area</a:t>
            </a:r>
          </a:p>
          <a:p>
            <a:pPr>
              <a:buFont typeface="Wingdings" panose="05000000000000000000" pitchFamily="2" charset="2"/>
              <a:buChar char="§"/>
            </a:pPr>
            <a:r>
              <a:rPr lang="en-US" sz="2400" dirty="0" smtClean="0"/>
              <a:t>When work area is clean, carefully remove barriers                                        </a:t>
            </a:r>
          </a:p>
          <a:p>
            <a:pPr>
              <a:buFont typeface="Wingdings" panose="05000000000000000000" pitchFamily="2" charset="2"/>
              <a:buChar char="§"/>
            </a:pPr>
            <a:r>
              <a:rPr lang="en-US" sz="2400" dirty="0" smtClean="0"/>
              <a:t>Contact Environmental Services                                             (740-779-7968) to clean the                                                      completed project area before                                                       allowing patients to return                                                  </a:t>
            </a:r>
          </a:p>
        </p:txBody>
      </p:sp>
      <p:sp>
        <p:nvSpPr>
          <p:cNvPr id="3" name="Title 2"/>
          <p:cNvSpPr>
            <a:spLocks noGrp="1"/>
          </p:cNvSpPr>
          <p:nvPr>
            <p:ph type="title"/>
          </p:nvPr>
        </p:nvSpPr>
        <p:spPr/>
        <p:txBody>
          <a:bodyPr/>
          <a:lstStyle/>
          <a:p>
            <a:r>
              <a:rPr lang="en-US" dirty="0" smtClean="0"/>
              <a:t>AHS Cleaning Guidelines continued</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590800"/>
            <a:ext cx="3298825"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117975"/>
            <a:ext cx="299085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493631"/>
      </p:ext>
    </p:extLst>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dirty="0" smtClean="0"/>
              <a:t>Ensure all electrical equipment is UL rated and in good working condition</a:t>
            </a:r>
          </a:p>
          <a:p>
            <a:pPr>
              <a:buFont typeface="Wingdings" panose="05000000000000000000" pitchFamily="2" charset="2"/>
              <a:buChar char="§"/>
            </a:pPr>
            <a:r>
              <a:rPr lang="en-US" sz="2400" dirty="0" smtClean="0"/>
              <a:t>Do not plug equipment into red outlets</a:t>
            </a:r>
          </a:p>
          <a:p>
            <a:pPr>
              <a:buFont typeface="Wingdings" panose="05000000000000000000" pitchFamily="2" charset="2"/>
              <a:buChar char="§"/>
            </a:pPr>
            <a:r>
              <a:rPr lang="en-US" sz="2400" dirty="0" smtClean="0"/>
              <a:t>A Ground Fault Circuit Interrupter (GFCI) must be plugged    into the outlet before                                                                    plugging in any other                                                                  equipment or cords                                                  </a:t>
            </a:r>
          </a:p>
        </p:txBody>
      </p:sp>
      <p:sp>
        <p:nvSpPr>
          <p:cNvPr id="3" name="Title 2"/>
          <p:cNvSpPr>
            <a:spLocks noGrp="1"/>
          </p:cNvSpPr>
          <p:nvPr>
            <p:ph type="title"/>
          </p:nvPr>
        </p:nvSpPr>
        <p:spPr/>
        <p:txBody>
          <a:bodyPr/>
          <a:lstStyle/>
          <a:p>
            <a:r>
              <a:rPr lang="en-US" dirty="0" smtClean="0"/>
              <a:t>AHS Electrical Safety Guidelines</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429000"/>
            <a:ext cx="396557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595850"/>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000" dirty="0"/>
              <a:t>Clean and wipe off clothes and shoes before entering AHS buildings</a:t>
            </a:r>
            <a:r>
              <a:rPr lang="en-US" sz="2000" dirty="0" smtClean="0"/>
              <a:t>.</a:t>
            </a:r>
          </a:p>
          <a:p>
            <a:pPr>
              <a:buFont typeface="Wingdings" panose="05000000000000000000" pitchFamily="2" charset="2"/>
              <a:buChar char="§"/>
            </a:pPr>
            <a:r>
              <a:rPr lang="en-US" sz="2000" dirty="0" smtClean="0"/>
              <a:t>If clothing is excessively dusty from construction it is not permitted to be worn in the hospital. </a:t>
            </a:r>
            <a:endParaRPr lang="en-US" sz="2000" dirty="0"/>
          </a:p>
          <a:p>
            <a:pPr>
              <a:buFont typeface="Wingdings" panose="05000000000000000000" pitchFamily="2" charset="2"/>
              <a:buChar char="§"/>
            </a:pPr>
            <a:r>
              <a:rPr lang="en-US" sz="2000" dirty="0"/>
              <a:t>Do not wear clothing with rips, tears, holes, </a:t>
            </a:r>
            <a:r>
              <a:rPr lang="en-US" sz="2000" dirty="0" smtClean="0"/>
              <a:t>questionable and/or offensive </a:t>
            </a:r>
            <a:r>
              <a:rPr lang="en-US" sz="2000" dirty="0"/>
              <a:t>wording </a:t>
            </a:r>
            <a:r>
              <a:rPr lang="en-US" sz="2000" dirty="0" smtClean="0"/>
              <a:t>or </a:t>
            </a:r>
            <a:r>
              <a:rPr lang="en-US" sz="2000" dirty="0"/>
              <a:t>pictures.</a:t>
            </a:r>
          </a:p>
          <a:p>
            <a:endParaRPr lang="en-US" sz="2400" dirty="0"/>
          </a:p>
        </p:txBody>
      </p:sp>
      <p:sp>
        <p:nvSpPr>
          <p:cNvPr id="3" name="Title 2"/>
          <p:cNvSpPr>
            <a:spLocks noGrp="1"/>
          </p:cNvSpPr>
          <p:nvPr>
            <p:ph type="title"/>
          </p:nvPr>
        </p:nvSpPr>
        <p:spPr/>
        <p:txBody>
          <a:bodyPr/>
          <a:lstStyle/>
          <a:p>
            <a:r>
              <a:rPr lang="en-US" dirty="0" smtClean="0"/>
              <a:t>AHS Dress Code</a:t>
            </a:r>
            <a:endParaRPr lang="en-US" dirty="0"/>
          </a:p>
        </p:txBody>
      </p:sp>
      <p:pic>
        <p:nvPicPr>
          <p:cNvPr id="4" name="Picture 3" descr="No%20ripped%20jeans%202.jpg"/>
          <p:cNvPicPr>
            <a:picLocks noChangeAspect="1"/>
          </p:cNvPicPr>
          <p:nvPr/>
        </p:nvPicPr>
        <p:blipFill>
          <a:blip r:embed="rId2" cstate="print"/>
          <a:stretch>
            <a:fillRect/>
          </a:stretch>
        </p:blipFill>
        <p:spPr>
          <a:xfrm>
            <a:off x="5181600" y="3505200"/>
            <a:ext cx="2504224" cy="250422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505200"/>
            <a:ext cx="3161899" cy="2504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4214943"/>
      </p:ext>
    </p:extLst>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511629" y="1219200"/>
            <a:ext cx="8610600" cy="4876800"/>
          </a:xfrm>
          <a:prstGeom prst="rect">
            <a:avLst/>
          </a:prstGeom>
          <a:noFill/>
          <a:ln w="9525">
            <a:noFill/>
            <a:miter lim="800000"/>
            <a:headEnd/>
            <a:tailEnd/>
          </a:ln>
        </p:spPr>
        <p:txBody>
          <a:bodyPr/>
          <a:lstStyle/>
          <a:p>
            <a:pPr marL="342900" indent="-342900">
              <a:buFont typeface="Wingdings" panose="05000000000000000000" pitchFamily="2" charset="2"/>
              <a:buChar char="§"/>
            </a:pPr>
            <a:r>
              <a:rPr lang="en-US" sz="2400" dirty="0"/>
              <a:t>Always maintain a 3-point</a:t>
            </a:r>
          </a:p>
          <a:p>
            <a:r>
              <a:rPr lang="en-US" sz="2400" dirty="0"/>
              <a:t>(two hands and a foot, or</a:t>
            </a:r>
          </a:p>
          <a:p>
            <a:r>
              <a:rPr lang="en-US" sz="2400" dirty="0"/>
              <a:t>two feet and a hand) contact</a:t>
            </a:r>
          </a:p>
          <a:p>
            <a:r>
              <a:rPr lang="en-US" sz="2400" dirty="0"/>
              <a:t>on the ladder when</a:t>
            </a:r>
          </a:p>
          <a:p>
            <a:r>
              <a:rPr lang="en-US" sz="2400" dirty="0"/>
              <a:t>climbing. Keep your body</a:t>
            </a:r>
          </a:p>
          <a:p>
            <a:r>
              <a:rPr lang="en-US" sz="2400" dirty="0"/>
              <a:t>near the middle of the step</a:t>
            </a:r>
          </a:p>
          <a:p>
            <a:r>
              <a:rPr lang="en-US" sz="2400" dirty="0"/>
              <a:t>and always face the ladder</a:t>
            </a:r>
          </a:p>
          <a:p>
            <a:r>
              <a:rPr lang="en-US" sz="2400" dirty="0"/>
              <a:t>while </a:t>
            </a:r>
            <a:r>
              <a:rPr lang="en-US" sz="2400" dirty="0" smtClean="0"/>
              <a:t>climbing.</a:t>
            </a:r>
            <a:endParaRPr lang="en-US" sz="2400" dirty="0"/>
          </a:p>
          <a:p>
            <a:pPr marL="342900" indent="-342900">
              <a:buFont typeface="Wingdings" panose="05000000000000000000" pitchFamily="2" charset="2"/>
              <a:buChar char="§"/>
            </a:pPr>
            <a:r>
              <a:rPr lang="en-US" sz="2400" dirty="0" smtClean="0"/>
              <a:t>Only </a:t>
            </a:r>
            <a:r>
              <a:rPr lang="en-US" sz="2400" dirty="0"/>
              <a:t>use ladders and appropriate</a:t>
            </a:r>
          </a:p>
          <a:p>
            <a:r>
              <a:rPr lang="en-US" sz="2400" dirty="0"/>
              <a:t>accessories (ladder</a:t>
            </a:r>
          </a:p>
          <a:p>
            <a:r>
              <a:rPr lang="en-US" sz="2400" dirty="0"/>
              <a:t>levelers, jacks or hooks) for</a:t>
            </a:r>
          </a:p>
          <a:p>
            <a:r>
              <a:rPr lang="en-US" sz="2400" dirty="0"/>
              <a:t>their designed purposes.</a:t>
            </a:r>
          </a:p>
          <a:p>
            <a:endParaRPr lang="en-US" sz="2400" dirty="0"/>
          </a:p>
        </p:txBody>
      </p:sp>
      <p:sp>
        <p:nvSpPr>
          <p:cNvPr id="106499" name="Title 3"/>
          <p:cNvSpPr>
            <a:spLocks noGrp="1"/>
          </p:cNvSpPr>
          <p:nvPr>
            <p:ph type="title"/>
          </p:nvPr>
        </p:nvSpPr>
        <p:spPr>
          <a:xfrm>
            <a:off x="457200" y="228600"/>
            <a:ext cx="8305800" cy="762000"/>
          </a:xfrm>
        </p:spPr>
        <p:txBody>
          <a:bodyPr/>
          <a:lstStyle/>
          <a:p>
            <a:r>
              <a:rPr lang="en-US" sz="3200" dirty="0" smtClean="0"/>
              <a:t>AHS Ladder Safety Guideli</a:t>
            </a:r>
            <a:r>
              <a:rPr lang="en-US" sz="3200" b="1" dirty="0" smtClean="0"/>
              <a:t>nes</a:t>
            </a:r>
            <a:endParaRPr lang="en-US" sz="3200" dirty="0" smtClean="0"/>
          </a:p>
        </p:txBody>
      </p:sp>
      <p:pic>
        <p:nvPicPr>
          <p:cNvPr id="12292" name="Picture 4" descr="C:\Users\rhiles\AppData\Local\Microsoft\Windows\Temporary Internet Files\Content.IE5\KXN6XL1M\GlideLoc-Ap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447800"/>
            <a:ext cx="2438400" cy="4156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711879"/>
      </p:ext>
    </p:extLst>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511629" y="1219200"/>
            <a:ext cx="8610600" cy="4876800"/>
          </a:xfrm>
          <a:prstGeom prst="rect">
            <a:avLst/>
          </a:prstGeom>
          <a:noFill/>
          <a:ln w="9525">
            <a:noFill/>
            <a:miter lim="800000"/>
            <a:headEnd/>
            <a:tailEnd/>
          </a:ln>
        </p:spPr>
        <p:txBody>
          <a:bodyPr/>
          <a:lstStyle/>
          <a:p>
            <a:pPr marL="457200" indent="-457200">
              <a:buFont typeface="Wingdings" panose="05000000000000000000" pitchFamily="2" charset="2"/>
              <a:buChar char="§"/>
            </a:pPr>
            <a:r>
              <a:rPr lang="en-US" sz="2800" dirty="0"/>
              <a:t>Ladders must be free of </a:t>
            </a:r>
            <a:r>
              <a:rPr lang="en-US" sz="2800" dirty="0" smtClean="0"/>
              <a:t>any slippery </a:t>
            </a:r>
            <a:r>
              <a:rPr lang="en-US" sz="2800" dirty="0"/>
              <a:t>material on </a:t>
            </a:r>
            <a:r>
              <a:rPr lang="en-US" sz="2800" dirty="0" smtClean="0"/>
              <a:t>the rungs</a:t>
            </a:r>
            <a:r>
              <a:rPr lang="en-US" sz="2800" dirty="0"/>
              <a:t>, steps or feet</a:t>
            </a:r>
            <a:r>
              <a:rPr lang="en-US" sz="2800" dirty="0" smtClean="0"/>
              <a:t>.</a:t>
            </a:r>
          </a:p>
          <a:p>
            <a:pPr marL="457200" indent="-457200">
              <a:buFont typeface="Wingdings" panose="05000000000000000000" pitchFamily="2" charset="2"/>
              <a:buChar char="§"/>
            </a:pPr>
            <a:r>
              <a:rPr lang="en-US" sz="2800" dirty="0"/>
              <a:t>Do not use a self-supporting ladder (e.g., </a:t>
            </a:r>
            <a:r>
              <a:rPr lang="en-US" sz="2800" dirty="0" smtClean="0"/>
              <a:t>step ladder</a:t>
            </a:r>
            <a:r>
              <a:rPr lang="en-US" sz="2800" dirty="0"/>
              <a:t>) as a single ladder or in a partially </a:t>
            </a:r>
            <a:r>
              <a:rPr lang="en-US" sz="2800" dirty="0" smtClean="0"/>
              <a:t>closed position</a:t>
            </a:r>
            <a:r>
              <a:rPr lang="en-US" sz="2800" dirty="0"/>
              <a:t>.</a:t>
            </a:r>
          </a:p>
          <a:p>
            <a:pPr marL="457200" indent="-457200">
              <a:buFont typeface="Wingdings" panose="05000000000000000000" pitchFamily="2" charset="2"/>
              <a:buChar char="§"/>
            </a:pPr>
            <a:r>
              <a:rPr lang="en-US" sz="2800" dirty="0" smtClean="0"/>
              <a:t>Do </a:t>
            </a:r>
            <a:r>
              <a:rPr lang="en-US" sz="2800" dirty="0"/>
              <a:t>not use the top step/rung of a ladder </a:t>
            </a:r>
            <a:r>
              <a:rPr lang="en-US" sz="2800" dirty="0" smtClean="0"/>
              <a:t>as a </a:t>
            </a:r>
            <a:r>
              <a:rPr lang="en-US" sz="2800" dirty="0"/>
              <a:t>step/rung unless it was designed for </a:t>
            </a:r>
            <a:r>
              <a:rPr lang="en-US" sz="2800" dirty="0" smtClean="0"/>
              <a:t>that purpose.</a:t>
            </a:r>
          </a:p>
          <a:p>
            <a:pPr marL="457200" indent="-457200">
              <a:buFont typeface="Wingdings" panose="05000000000000000000" pitchFamily="2" charset="2"/>
              <a:buChar char="§"/>
            </a:pPr>
            <a:r>
              <a:rPr lang="en-US" sz="2800" dirty="0"/>
              <a:t>Use a ladder only on a stable and level </a:t>
            </a:r>
            <a:r>
              <a:rPr lang="en-US" sz="2800" dirty="0" smtClean="0"/>
              <a:t>surface, unless </a:t>
            </a:r>
            <a:r>
              <a:rPr lang="en-US" sz="2800" dirty="0"/>
              <a:t>it has been secured (top or bottom) to</a:t>
            </a:r>
          </a:p>
          <a:p>
            <a:r>
              <a:rPr lang="en-US" sz="2800" dirty="0" smtClean="0"/>
              <a:t>     prevent </a:t>
            </a:r>
            <a:r>
              <a:rPr lang="en-US" sz="2800" dirty="0"/>
              <a:t>displacement.</a:t>
            </a:r>
          </a:p>
          <a:p>
            <a:endParaRPr lang="en-US" sz="2800" dirty="0" smtClean="0"/>
          </a:p>
        </p:txBody>
      </p:sp>
      <p:sp>
        <p:nvSpPr>
          <p:cNvPr id="106499" name="Title 3"/>
          <p:cNvSpPr>
            <a:spLocks noGrp="1"/>
          </p:cNvSpPr>
          <p:nvPr>
            <p:ph type="title"/>
          </p:nvPr>
        </p:nvSpPr>
        <p:spPr>
          <a:xfrm>
            <a:off x="457200" y="228600"/>
            <a:ext cx="8305800" cy="762000"/>
          </a:xfrm>
        </p:spPr>
        <p:txBody>
          <a:bodyPr/>
          <a:lstStyle/>
          <a:p>
            <a:r>
              <a:rPr lang="en-US" sz="3200" dirty="0" smtClean="0"/>
              <a:t>AHS Ladder Safety continued</a:t>
            </a:r>
          </a:p>
        </p:txBody>
      </p:sp>
    </p:spTree>
    <p:extLst>
      <p:ext uri="{BB962C8B-B14F-4D97-AF65-F5344CB8AC3E}">
        <p14:creationId xmlns:p14="http://schemas.microsoft.com/office/powerpoint/2010/main" val="1960802588"/>
      </p:ext>
    </p:extLst>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511629" y="1219200"/>
            <a:ext cx="8479971" cy="4876800"/>
          </a:xfrm>
          <a:prstGeom prst="rect">
            <a:avLst/>
          </a:prstGeom>
          <a:noFill/>
          <a:ln w="9525">
            <a:noFill/>
            <a:miter lim="800000"/>
            <a:headEnd/>
            <a:tailEnd/>
          </a:ln>
        </p:spPr>
        <p:txBody>
          <a:bodyPr/>
          <a:lstStyle/>
          <a:p>
            <a:pPr marL="457200" indent="-457200">
              <a:buFont typeface="Wingdings" panose="05000000000000000000" pitchFamily="2" charset="2"/>
              <a:buChar char="§"/>
            </a:pPr>
            <a:r>
              <a:rPr lang="en-US" sz="2800" dirty="0"/>
              <a:t>Do not place a ladder on boxes, barrels or </a:t>
            </a:r>
            <a:r>
              <a:rPr lang="en-US" sz="2800" dirty="0" smtClean="0"/>
              <a:t>other unstable </a:t>
            </a:r>
            <a:r>
              <a:rPr lang="en-US" sz="2800" dirty="0"/>
              <a:t>bases to obtain additional height</a:t>
            </a:r>
            <a:r>
              <a:rPr lang="en-US" sz="2800" dirty="0" smtClean="0"/>
              <a:t>.</a:t>
            </a:r>
          </a:p>
          <a:p>
            <a:endParaRPr lang="en-US" sz="2800" dirty="0"/>
          </a:p>
          <a:p>
            <a:pPr marL="457200" indent="-457200">
              <a:buFont typeface="Wingdings" panose="05000000000000000000" pitchFamily="2" charset="2"/>
              <a:buChar char="§"/>
            </a:pPr>
            <a:r>
              <a:rPr lang="en-US" sz="2800" dirty="0" smtClean="0"/>
              <a:t>Do </a:t>
            </a:r>
            <a:r>
              <a:rPr lang="en-US" sz="2800" dirty="0"/>
              <a:t>not move or shift a ladder while a person </a:t>
            </a:r>
            <a:r>
              <a:rPr lang="en-US" sz="2800" dirty="0" smtClean="0"/>
              <a:t>or equipment </a:t>
            </a:r>
            <a:r>
              <a:rPr lang="en-US" sz="2800" dirty="0"/>
              <a:t>is on the ladder</a:t>
            </a:r>
            <a:r>
              <a:rPr lang="en-US" sz="2800" dirty="0" smtClean="0"/>
              <a:t>.</a:t>
            </a:r>
          </a:p>
          <a:p>
            <a:endParaRPr lang="en-US" sz="2800" dirty="0"/>
          </a:p>
          <a:p>
            <a:pPr marL="457200" indent="-457200">
              <a:buFont typeface="Wingdings" panose="05000000000000000000" pitchFamily="2" charset="2"/>
              <a:buChar char="§"/>
            </a:pPr>
            <a:r>
              <a:rPr lang="en-US" sz="2800" dirty="0"/>
              <a:t>An extension or </a:t>
            </a:r>
            <a:r>
              <a:rPr lang="en-US" sz="2800" dirty="0" smtClean="0"/>
              <a:t>straight ladder </a:t>
            </a:r>
            <a:r>
              <a:rPr lang="en-US" sz="2800" dirty="0"/>
              <a:t>used to access </a:t>
            </a:r>
            <a:r>
              <a:rPr lang="en-US" sz="2800" dirty="0" smtClean="0"/>
              <a:t>an elevated </a:t>
            </a:r>
            <a:r>
              <a:rPr lang="en-US" sz="2800" dirty="0"/>
              <a:t>surface </a:t>
            </a:r>
            <a:r>
              <a:rPr lang="en-US" sz="2800" dirty="0" smtClean="0"/>
              <a:t>must extend </a:t>
            </a:r>
            <a:r>
              <a:rPr lang="en-US" sz="2800" dirty="0"/>
              <a:t>at least 3 </a:t>
            </a:r>
            <a:r>
              <a:rPr lang="en-US" sz="2800" dirty="0" smtClean="0"/>
              <a:t>feet above </a:t>
            </a:r>
            <a:r>
              <a:rPr lang="en-US" sz="2800" dirty="0"/>
              <a:t>the point of </a:t>
            </a:r>
            <a:r>
              <a:rPr lang="en-US" sz="2800" dirty="0" smtClean="0"/>
              <a:t>support. Do not </a:t>
            </a:r>
            <a:r>
              <a:rPr lang="en-US" sz="2800" dirty="0"/>
              <a:t>stand on the </a:t>
            </a:r>
            <a:r>
              <a:rPr lang="en-US" sz="2800" dirty="0" smtClean="0"/>
              <a:t>three top </a:t>
            </a:r>
            <a:r>
              <a:rPr lang="en-US" sz="2800" dirty="0"/>
              <a:t>rungs of a </a:t>
            </a:r>
            <a:r>
              <a:rPr lang="en-US" sz="2800" dirty="0" smtClean="0"/>
              <a:t>straight, single </a:t>
            </a:r>
            <a:r>
              <a:rPr lang="en-US" sz="2800" dirty="0"/>
              <a:t>or extension </a:t>
            </a:r>
            <a:r>
              <a:rPr lang="en-US" sz="2800" dirty="0" smtClean="0"/>
              <a:t>ladder.</a:t>
            </a:r>
            <a:endParaRPr lang="en-US" sz="2800" dirty="0"/>
          </a:p>
        </p:txBody>
      </p:sp>
      <p:sp>
        <p:nvSpPr>
          <p:cNvPr id="106499" name="Title 3"/>
          <p:cNvSpPr>
            <a:spLocks noGrp="1"/>
          </p:cNvSpPr>
          <p:nvPr>
            <p:ph type="title"/>
          </p:nvPr>
        </p:nvSpPr>
        <p:spPr>
          <a:xfrm>
            <a:off x="457200" y="228600"/>
            <a:ext cx="8305800" cy="762000"/>
          </a:xfrm>
        </p:spPr>
        <p:txBody>
          <a:bodyPr/>
          <a:lstStyle/>
          <a:p>
            <a:r>
              <a:rPr lang="en-US" sz="3200" dirty="0" smtClean="0"/>
              <a:t>AHS Ladder Safety contin</a:t>
            </a:r>
            <a:r>
              <a:rPr lang="en-US" sz="3200" b="1" dirty="0" smtClean="0"/>
              <a:t>ued</a:t>
            </a:r>
            <a:endParaRPr lang="en-US" sz="3200" dirty="0" smtClean="0"/>
          </a:p>
        </p:txBody>
      </p:sp>
    </p:spTree>
    <p:extLst>
      <p:ext uri="{BB962C8B-B14F-4D97-AF65-F5344CB8AC3E}">
        <p14:creationId xmlns:p14="http://schemas.microsoft.com/office/powerpoint/2010/main" val="2722158993"/>
      </p:ext>
    </p:extLst>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511629" y="1219200"/>
            <a:ext cx="8610600" cy="4876800"/>
          </a:xfrm>
          <a:prstGeom prst="rect">
            <a:avLst/>
          </a:prstGeom>
          <a:noFill/>
          <a:ln w="9525">
            <a:noFill/>
            <a:miter lim="800000"/>
            <a:headEnd/>
            <a:tailEnd/>
          </a:ln>
        </p:spPr>
        <p:txBody>
          <a:bodyPr/>
          <a:lstStyle/>
          <a:p>
            <a:r>
              <a:rPr lang="en-US" sz="2400" dirty="0"/>
              <a:t>The proper angle for</a:t>
            </a:r>
          </a:p>
          <a:p>
            <a:r>
              <a:rPr lang="en-US" sz="2400" dirty="0"/>
              <a:t>setting up a ladder is to</a:t>
            </a:r>
          </a:p>
          <a:p>
            <a:r>
              <a:rPr lang="en-US" sz="2400" dirty="0"/>
              <a:t>place its base a quarter</a:t>
            </a:r>
          </a:p>
          <a:p>
            <a:r>
              <a:rPr lang="en-US" sz="2400" dirty="0"/>
              <a:t>of the working length of</a:t>
            </a:r>
          </a:p>
          <a:p>
            <a:r>
              <a:rPr lang="en-US" sz="2400" dirty="0"/>
              <a:t>the ladder from the wall</a:t>
            </a:r>
          </a:p>
          <a:p>
            <a:r>
              <a:rPr lang="en-US" sz="2400" dirty="0"/>
              <a:t>or other vertical </a:t>
            </a:r>
            <a:r>
              <a:rPr lang="en-US" sz="2400" dirty="0" smtClean="0"/>
              <a:t>surface.</a:t>
            </a:r>
          </a:p>
          <a:p>
            <a:r>
              <a:rPr lang="en-US" sz="2400" dirty="0"/>
              <a:t>A ladder placed in any</a:t>
            </a:r>
          </a:p>
          <a:p>
            <a:r>
              <a:rPr lang="en-US" sz="2400" dirty="0"/>
              <a:t>location where it can</a:t>
            </a:r>
          </a:p>
          <a:p>
            <a:r>
              <a:rPr lang="en-US" sz="2400" dirty="0"/>
              <a:t>be displaced by other</a:t>
            </a:r>
          </a:p>
          <a:p>
            <a:r>
              <a:rPr lang="en-US" sz="2400" dirty="0"/>
              <a:t>work activities must</a:t>
            </a:r>
          </a:p>
          <a:p>
            <a:r>
              <a:rPr lang="en-US" sz="2400" dirty="0"/>
              <a:t>be secured to prevent</a:t>
            </a:r>
          </a:p>
          <a:p>
            <a:r>
              <a:rPr lang="en-US" sz="2400" dirty="0"/>
              <a:t>displacement or a barricade must be erected to</a:t>
            </a:r>
          </a:p>
          <a:p>
            <a:r>
              <a:rPr lang="en-US" sz="2400" dirty="0"/>
              <a:t>keep traffic away from the ladder.</a:t>
            </a:r>
          </a:p>
          <a:p>
            <a:endParaRPr lang="en-US" sz="2800" dirty="0"/>
          </a:p>
        </p:txBody>
      </p:sp>
      <p:sp>
        <p:nvSpPr>
          <p:cNvPr id="106499" name="Title 3"/>
          <p:cNvSpPr>
            <a:spLocks noGrp="1"/>
          </p:cNvSpPr>
          <p:nvPr>
            <p:ph type="title"/>
          </p:nvPr>
        </p:nvSpPr>
        <p:spPr>
          <a:xfrm>
            <a:off x="457200" y="228600"/>
            <a:ext cx="8305800" cy="762000"/>
          </a:xfrm>
        </p:spPr>
        <p:txBody>
          <a:bodyPr/>
          <a:lstStyle/>
          <a:p>
            <a:r>
              <a:rPr lang="en-US" sz="3200" dirty="0" smtClean="0"/>
              <a:t>AHS Ladder Safety continued</a:t>
            </a:r>
          </a:p>
        </p:txBody>
      </p:sp>
      <p:pic>
        <p:nvPicPr>
          <p:cNvPr id="13317" name="Picture 5" descr="C:\Users\rhiles\AppData\Local\Microsoft\Windows\Temporary Internet Files\Content.IE5\KXN6XL1M\4387550073_91c90d7679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19200"/>
            <a:ext cx="41910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555820"/>
      </p:ext>
    </p:extLst>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533400" y="1219200"/>
            <a:ext cx="8610600" cy="4876800"/>
          </a:xfrm>
          <a:prstGeom prst="rect">
            <a:avLst/>
          </a:prstGeom>
          <a:noFill/>
          <a:ln w="9525">
            <a:noFill/>
            <a:miter lim="800000"/>
            <a:headEnd/>
            <a:tailEnd/>
          </a:ln>
        </p:spPr>
        <p:txBody>
          <a:bodyPr/>
          <a:lstStyle/>
          <a:p>
            <a:pPr marL="457200" indent="-457200">
              <a:buFont typeface="Wingdings" panose="05000000000000000000" pitchFamily="2" charset="2"/>
              <a:buChar char="§"/>
            </a:pPr>
            <a:r>
              <a:rPr lang="en-US" sz="2800" dirty="0"/>
              <a:t>Be sure that all locks on an extension </a:t>
            </a:r>
            <a:r>
              <a:rPr lang="en-US" sz="2800" dirty="0" smtClean="0"/>
              <a:t>ladder or any elevated work platform are properly </a:t>
            </a:r>
            <a:r>
              <a:rPr lang="en-US" sz="2800" dirty="0"/>
              <a:t>engaged.</a:t>
            </a:r>
          </a:p>
          <a:p>
            <a:pPr marL="457200" indent="-457200">
              <a:buFont typeface="Wingdings" panose="05000000000000000000" pitchFamily="2" charset="2"/>
              <a:buChar char="§"/>
            </a:pPr>
            <a:r>
              <a:rPr lang="en-US" sz="2800" dirty="0" smtClean="0"/>
              <a:t>Do </a:t>
            </a:r>
            <a:r>
              <a:rPr lang="en-US" sz="2800" dirty="0"/>
              <a:t>not exceed the maximum load rating of </a:t>
            </a:r>
            <a:r>
              <a:rPr lang="en-US" sz="2800" dirty="0" smtClean="0"/>
              <a:t>any elevated work platform or ladder</a:t>
            </a:r>
            <a:r>
              <a:rPr lang="en-US" sz="2800" dirty="0"/>
              <a:t>. Be aware of the </a:t>
            </a:r>
            <a:r>
              <a:rPr lang="en-US" sz="2800" dirty="0" smtClean="0"/>
              <a:t>load </a:t>
            </a:r>
            <a:r>
              <a:rPr lang="en-US" sz="2800" dirty="0"/>
              <a:t>rating </a:t>
            </a:r>
            <a:r>
              <a:rPr lang="en-US" sz="2800" dirty="0" smtClean="0"/>
              <a:t>and of </a:t>
            </a:r>
            <a:r>
              <a:rPr lang="en-US" sz="2800" dirty="0"/>
              <a:t>the weight it is supporting, including </a:t>
            </a:r>
            <a:r>
              <a:rPr lang="en-US" sz="2800" dirty="0" smtClean="0"/>
              <a:t>the weight </a:t>
            </a:r>
            <a:r>
              <a:rPr lang="en-US" sz="2800" dirty="0"/>
              <a:t>of any tools or equipment.</a:t>
            </a:r>
          </a:p>
        </p:txBody>
      </p:sp>
      <p:sp>
        <p:nvSpPr>
          <p:cNvPr id="106499" name="Title 3"/>
          <p:cNvSpPr>
            <a:spLocks noGrp="1"/>
          </p:cNvSpPr>
          <p:nvPr>
            <p:ph type="title"/>
          </p:nvPr>
        </p:nvSpPr>
        <p:spPr>
          <a:xfrm>
            <a:off x="457200" y="228600"/>
            <a:ext cx="8305800" cy="762000"/>
          </a:xfrm>
        </p:spPr>
        <p:txBody>
          <a:bodyPr/>
          <a:lstStyle/>
          <a:p>
            <a:r>
              <a:rPr lang="en-US" sz="3200" dirty="0" smtClean="0"/>
              <a:t>AHS Ladder Safety continu</a:t>
            </a:r>
            <a:r>
              <a:rPr lang="en-US" sz="3200" b="1" dirty="0" smtClean="0"/>
              <a:t>ed</a:t>
            </a:r>
            <a:endParaRPr lang="en-US" sz="3200" dirty="0" smtClean="0"/>
          </a:p>
        </p:txBody>
      </p:sp>
      <p:pic>
        <p:nvPicPr>
          <p:cNvPr id="14343" name="Picture 7" descr="C:\Users\rhiles\AppData\Local\Microsoft\Windows\Temporary Internet Files\Content.IE5\JVMBJD9D\FRP_ladd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810454"/>
            <a:ext cx="2063750" cy="2254250"/>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9" descr="C:\Users\rhiles\AppData\Local\Microsoft\Windows\Temporary Internet Files\Content.IE5\8YDX52OK\41K9-UwdeJL._SL500_AA300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985079"/>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C:\Users\rhiles\AppData\Local\Microsoft\Windows\Temporary Internet Files\Content.IE5\JVMBJD9D\tool-box-small[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6150" y="4099379"/>
            <a:ext cx="2705100"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151802"/>
      </p:ext>
    </p:extLst>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533400" y="1219200"/>
            <a:ext cx="8610600" cy="4876800"/>
          </a:xfrm>
          <a:prstGeom prst="rect">
            <a:avLst/>
          </a:prstGeom>
          <a:noFill/>
          <a:ln w="9525">
            <a:noFill/>
            <a:miter lim="800000"/>
            <a:headEnd/>
            <a:tailEnd/>
          </a:ln>
        </p:spPr>
        <p:txBody>
          <a:bodyPr/>
          <a:lstStyle/>
          <a:p>
            <a:pPr marL="457200" indent="-457200">
              <a:buFont typeface="Wingdings" panose="05000000000000000000" pitchFamily="2" charset="2"/>
              <a:buChar char="§"/>
            </a:pPr>
            <a:r>
              <a:rPr lang="en-US" sz="2400" dirty="0" smtClean="0"/>
              <a:t>Fall protection is required for any work conducted at a height of 6’ or greater</a:t>
            </a:r>
          </a:p>
          <a:p>
            <a:pPr marL="457200" indent="-457200">
              <a:buFont typeface="Wingdings" panose="05000000000000000000" pitchFamily="2" charset="2"/>
              <a:buChar char="§"/>
            </a:pPr>
            <a:r>
              <a:rPr lang="en-US" sz="2400" dirty="0" smtClean="0"/>
              <a:t>Wear a harness and always stay connected</a:t>
            </a:r>
          </a:p>
          <a:p>
            <a:pPr marL="457200" indent="-457200">
              <a:buFont typeface="Wingdings" panose="05000000000000000000" pitchFamily="2" charset="2"/>
              <a:buChar char="§"/>
            </a:pPr>
            <a:r>
              <a:rPr lang="en-US" sz="2400" dirty="0" smtClean="0"/>
              <a:t>Make sure your harness fits</a:t>
            </a:r>
          </a:p>
          <a:p>
            <a:pPr marL="457200" indent="-457200">
              <a:buFont typeface="Wingdings" panose="05000000000000000000" pitchFamily="2" charset="2"/>
              <a:buChar char="§"/>
            </a:pPr>
            <a:r>
              <a:rPr lang="en-US" sz="2400" dirty="0" smtClean="0"/>
              <a:t>Use guardrails or lifelines</a:t>
            </a:r>
          </a:p>
          <a:p>
            <a:pPr marL="457200" indent="-457200">
              <a:buFont typeface="Wingdings" panose="05000000000000000000" pitchFamily="2" charset="2"/>
              <a:buChar char="§"/>
            </a:pPr>
            <a:r>
              <a:rPr lang="en-US" sz="2400" dirty="0" smtClean="0"/>
              <a:t>Inspect all fall protection equipment before use</a:t>
            </a:r>
          </a:p>
          <a:p>
            <a:pPr marL="457200" indent="-457200">
              <a:buFont typeface="Wingdings" panose="05000000000000000000" pitchFamily="2" charset="2"/>
              <a:buChar char="§"/>
            </a:pPr>
            <a:r>
              <a:rPr lang="en-US" sz="2400" dirty="0" smtClean="0"/>
              <a:t>Guard or cover all holes, openings, and skylights</a:t>
            </a:r>
          </a:p>
          <a:p>
            <a:pPr marL="457200" indent="-457200">
              <a:buFont typeface="Wingdings" panose="05000000000000000000" pitchFamily="2" charset="2"/>
              <a:buChar char="§"/>
            </a:pPr>
            <a:r>
              <a:rPr lang="en-US" sz="2400" dirty="0" smtClean="0"/>
              <a:t>DON’T disconnect from the lifeline</a:t>
            </a:r>
          </a:p>
          <a:p>
            <a:pPr marL="457200" indent="-457200">
              <a:buFont typeface="Wingdings" panose="05000000000000000000" pitchFamily="2" charset="2"/>
              <a:buChar char="§"/>
            </a:pPr>
            <a:r>
              <a:rPr lang="en-US" sz="2400" dirty="0" smtClean="0"/>
              <a:t>DON’T work around unprotected openings or skylights</a:t>
            </a:r>
          </a:p>
          <a:p>
            <a:pPr marL="457200" indent="-457200">
              <a:buFont typeface="Wingdings" panose="05000000000000000000" pitchFamily="2" charset="2"/>
              <a:buChar char="§"/>
            </a:pPr>
            <a:r>
              <a:rPr lang="en-US" sz="2400" dirty="0" smtClean="0"/>
              <a:t>DON’T use defective equipment</a:t>
            </a:r>
          </a:p>
          <a:p>
            <a:endParaRPr lang="en-US" sz="2400" dirty="0" smtClean="0"/>
          </a:p>
          <a:p>
            <a:r>
              <a:rPr lang="en-US" sz="2000" dirty="0" smtClean="0"/>
              <a:t>Information on ladder safety and fall prevention obtained from osha.gov</a:t>
            </a:r>
            <a:endParaRPr lang="en-US" sz="2000" dirty="0"/>
          </a:p>
        </p:txBody>
      </p:sp>
      <p:sp>
        <p:nvSpPr>
          <p:cNvPr id="106499" name="Title 3"/>
          <p:cNvSpPr>
            <a:spLocks noGrp="1"/>
          </p:cNvSpPr>
          <p:nvPr>
            <p:ph type="title"/>
          </p:nvPr>
        </p:nvSpPr>
        <p:spPr>
          <a:xfrm>
            <a:off x="457200" y="228600"/>
            <a:ext cx="8305800" cy="762000"/>
          </a:xfrm>
        </p:spPr>
        <p:txBody>
          <a:bodyPr/>
          <a:lstStyle/>
          <a:p>
            <a:r>
              <a:rPr lang="en-US" sz="3200" dirty="0" smtClean="0"/>
              <a:t>AHS Fall Prevention Guidelines</a:t>
            </a:r>
          </a:p>
        </p:txBody>
      </p:sp>
    </p:spTree>
    <p:extLst>
      <p:ext uri="{BB962C8B-B14F-4D97-AF65-F5344CB8AC3E}">
        <p14:creationId xmlns:p14="http://schemas.microsoft.com/office/powerpoint/2010/main" val="2635872846"/>
      </p:ext>
    </p:extLst>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dirty="0" smtClean="0"/>
              <a:t>Contractors will provide Safety Data Sheets (SDS) to the AHS Safety Department Coordinator for any materials that will be used on site</a:t>
            </a:r>
          </a:p>
          <a:p>
            <a:pPr>
              <a:buFont typeface="Wingdings" panose="05000000000000000000" pitchFamily="2" charset="2"/>
              <a:buChar char="§"/>
            </a:pPr>
            <a:r>
              <a:rPr lang="en-US" sz="2400" dirty="0" smtClean="0"/>
              <a:t>The SDS for any materials in the AHS area where work is being performed will be                                                                 made available to the                                                                Contractor upon request. </a:t>
            </a:r>
          </a:p>
          <a:p>
            <a:pPr>
              <a:buFont typeface="Wingdings" panose="05000000000000000000" pitchFamily="2" charset="2"/>
              <a:buChar char="§"/>
            </a:pPr>
            <a:r>
              <a:rPr lang="en-US" sz="2400" dirty="0" smtClean="0"/>
              <a:t>Please </a:t>
            </a:r>
            <a:r>
              <a:rPr lang="en-US" sz="2400" dirty="0"/>
              <a:t>submit SDS                                                      requests to the AHS Safety                                                             Department </a:t>
            </a:r>
            <a:r>
              <a:rPr lang="en-US" sz="2400" dirty="0" smtClean="0"/>
              <a:t>Coordinator </a:t>
            </a:r>
          </a:p>
          <a:p>
            <a:pPr marL="0" indent="0">
              <a:buNone/>
            </a:pPr>
            <a:r>
              <a:rPr lang="en-US" sz="2400" dirty="0"/>
              <a:t> </a:t>
            </a:r>
            <a:r>
              <a:rPr lang="en-US" sz="2400" dirty="0" smtClean="0"/>
              <a:t>      </a:t>
            </a:r>
            <a:r>
              <a:rPr lang="en-US" sz="1400" b="1" dirty="0" smtClean="0">
                <a:solidFill>
                  <a:srgbClr val="FF0000"/>
                </a:solidFill>
              </a:rPr>
              <a:t>Jennifer Abner-Safety Services                                                                   </a:t>
            </a:r>
          </a:p>
        </p:txBody>
      </p:sp>
      <p:sp>
        <p:nvSpPr>
          <p:cNvPr id="3" name="Title 2"/>
          <p:cNvSpPr>
            <a:spLocks noGrp="1"/>
          </p:cNvSpPr>
          <p:nvPr>
            <p:ph type="title"/>
          </p:nvPr>
        </p:nvSpPr>
        <p:spPr/>
        <p:txBody>
          <a:bodyPr/>
          <a:lstStyle/>
          <a:p>
            <a:r>
              <a:rPr lang="en-US" dirty="0" smtClean="0"/>
              <a:t>Safety Data Sheets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3429000"/>
            <a:ext cx="2819400" cy="2489094"/>
          </a:xfrm>
          <a:prstGeom prst="rect">
            <a:avLst/>
          </a:prstGeom>
        </p:spPr>
      </p:pic>
    </p:spTree>
    <p:extLst>
      <p:ext uri="{BB962C8B-B14F-4D97-AF65-F5344CB8AC3E}">
        <p14:creationId xmlns:p14="http://schemas.microsoft.com/office/powerpoint/2010/main" val="1504321989"/>
      </p:ext>
    </p:extLst>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dirty="0" smtClean="0"/>
              <a:t>Do not use any extremely hazardous chemicals, aerosol sprays, or cleaning products that produce heavy fumes or odors, without first notifying the AHS Safety Officer (740-779-8681).</a:t>
            </a:r>
          </a:p>
          <a:p>
            <a:pPr>
              <a:buFont typeface="Wingdings" panose="05000000000000000000" pitchFamily="2" charset="2"/>
              <a:buChar char="§"/>
            </a:pPr>
            <a:r>
              <a:rPr lang="en-US" sz="2400" dirty="0" smtClean="0"/>
              <a:t>Observe all safety and environmental precautions when using hazardous chemicals on AHS property.</a:t>
            </a:r>
          </a:p>
          <a:p>
            <a:pPr>
              <a:buFont typeface="Wingdings" panose="05000000000000000000" pitchFamily="2" charset="2"/>
              <a:buChar char="§"/>
            </a:pPr>
            <a:r>
              <a:rPr lang="en-US" sz="2400" dirty="0" smtClean="0"/>
              <a:t>Dispose of all chemicals off site. If you bring it – take it away when you leave (including empty cans, bottles, etc.)                                                                           </a:t>
            </a:r>
          </a:p>
        </p:txBody>
      </p:sp>
      <p:sp>
        <p:nvSpPr>
          <p:cNvPr id="3" name="Title 2"/>
          <p:cNvSpPr>
            <a:spLocks noGrp="1"/>
          </p:cNvSpPr>
          <p:nvPr>
            <p:ph type="title"/>
          </p:nvPr>
        </p:nvSpPr>
        <p:spPr/>
        <p:txBody>
          <a:bodyPr/>
          <a:lstStyle/>
          <a:p>
            <a:r>
              <a:rPr lang="en-US" dirty="0" smtClean="0"/>
              <a:t>AHS Hazardous Chemical Guidelines</a:t>
            </a:r>
            <a:endParaRPr lang="en-US" dirty="0"/>
          </a:p>
        </p:txBody>
      </p:sp>
    </p:spTree>
    <p:extLst>
      <p:ext uri="{BB962C8B-B14F-4D97-AF65-F5344CB8AC3E}">
        <p14:creationId xmlns:p14="http://schemas.microsoft.com/office/powerpoint/2010/main" val="242426003"/>
      </p:ext>
    </p:extLst>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57800" y="1219200"/>
            <a:ext cx="3652837" cy="4876800"/>
          </a:xfrm>
        </p:spPr>
        <p:txBody>
          <a:bodyPr>
            <a:normAutofit/>
          </a:bodyPr>
          <a:lstStyle/>
          <a:p>
            <a:pPr>
              <a:buFont typeface="Wingdings" panose="05000000000000000000" pitchFamily="2" charset="2"/>
              <a:buChar char="§"/>
            </a:pPr>
            <a:r>
              <a:rPr lang="en-US" sz="2400" dirty="0" smtClean="0"/>
              <a:t>Obtain a Hot Work Permit for all welding, cutting, grinding or any other type of work that might create a spark</a:t>
            </a:r>
          </a:p>
          <a:p>
            <a:pPr>
              <a:buFont typeface="Wingdings" panose="05000000000000000000" pitchFamily="2" charset="2"/>
              <a:buChar char="§"/>
            </a:pPr>
            <a:r>
              <a:rPr lang="en-US" sz="2400" dirty="0" smtClean="0"/>
              <a:t>Obtain Hot Work Permits through Security (740-779-7505)</a:t>
            </a:r>
          </a:p>
          <a:p>
            <a:pPr>
              <a:buFont typeface="Wingdings" panose="05000000000000000000" pitchFamily="2" charset="2"/>
              <a:buChar char="§"/>
            </a:pPr>
            <a:r>
              <a:rPr lang="en-US" sz="2400" dirty="0" smtClean="0"/>
              <a:t>See AHS Hot Work Permit Policy 900.005 for details</a:t>
            </a:r>
          </a:p>
        </p:txBody>
      </p:sp>
      <p:sp>
        <p:nvSpPr>
          <p:cNvPr id="3" name="Title 2"/>
          <p:cNvSpPr>
            <a:spLocks noGrp="1"/>
          </p:cNvSpPr>
          <p:nvPr>
            <p:ph type="title"/>
          </p:nvPr>
        </p:nvSpPr>
        <p:spPr/>
        <p:txBody>
          <a:bodyPr/>
          <a:lstStyle/>
          <a:p>
            <a:r>
              <a:rPr lang="en-US" dirty="0" smtClean="0"/>
              <a:t>AHS Hot Work Permits</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38830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7871034"/>
      </p:ext>
    </p:extLst>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76800" y="1219200"/>
            <a:ext cx="3652837" cy="4876800"/>
          </a:xfrm>
        </p:spPr>
        <p:txBody>
          <a:bodyPr>
            <a:normAutofit fontScale="85000" lnSpcReduction="10000"/>
          </a:bodyPr>
          <a:lstStyle/>
          <a:p>
            <a:pPr>
              <a:buFont typeface="Wingdings" panose="05000000000000000000" pitchFamily="2" charset="2"/>
              <a:buChar char="§"/>
            </a:pPr>
            <a:r>
              <a:rPr lang="en-US" sz="2400" dirty="0" smtClean="0"/>
              <a:t>Once the Hot Work Permit is obtained, the contractor must contact Security (740-779-7505) in person before and after the work is completed to sign off on where the work is being performed so the fire alarm system can be isolated if necessary</a:t>
            </a:r>
          </a:p>
          <a:p>
            <a:pPr>
              <a:buFont typeface="Wingdings" panose="05000000000000000000" pitchFamily="2" charset="2"/>
              <a:buChar char="§"/>
            </a:pPr>
            <a:r>
              <a:rPr lang="en-US" sz="2400" dirty="0" smtClean="0"/>
              <a:t>The Hot Work Permit</a:t>
            </a:r>
            <a:r>
              <a:rPr lang="en-US" sz="2400" dirty="0"/>
              <a:t> </a:t>
            </a:r>
            <a:r>
              <a:rPr lang="en-US" sz="2400" dirty="0" smtClean="0"/>
              <a:t>must be returned to the issuer once Hot Work is completed</a:t>
            </a:r>
          </a:p>
          <a:p>
            <a:pPr>
              <a:buFont typeface="Wingdings" panose="05000000000000000000" pitchFamily="2" charset="2"/>
              <a:buChar char="§"/>
            </a:pPr>
            <a:r>
              <a:rPr lang="en-US" sz="2400" dirty="0" smtClean="0"/>
              <a:t>The Contractor must provide fire extinguishers and blankets (if necessary)</a:t>
            </a:r>
          </a:p>
        </p:txBody>
      </p:sp>
      <p:sp>
        <p:nvSpPr>
          <p:cNvPr id="3" name="Title 2"/>
          <p:cNvSpPr>
            <a:spLocks noGrp="1"/>
          </p:cNvSpPr>
          <p:nvPr>
            <p:ph type="title"/>
          </p:nvPr>
        </p:nvSpPr>
        <p:spPr/>
        <p:txBody>
          <a:bodyPr/>
          <a:lstStyle/>
          <a:p>
            <a:r>
              <a:rPr lang="en-US" dirty="0" smtClean="0"/>
              <a:t>AHS Hot Work Permits continued</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81200"/>
            <a:ext cx="2743200"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05198"/>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371600"/>
            <a:ext cx="4572000" cy="4876800"/>
          </a:xfrm>
        </p:spPr>
        <p:txBody>
          <a:bodyPr>
            <a:normAutofit/>
          </a:bodyPr>
          <a:lstStyle/>
          <a:p>
            <a:pPr>
              <a:buFont typeface="Wingdings" panose="05000000000000000000" pitchFamily="2" charset="2"/>
              <a:buChar char="§"/>
            </a:pPr>
            <a:r>
              <a:rPr lang="en-US" sz="2400" dirty="0" smtClean="0"/>
              <a:t>Parking areas are determined                                              in pre-construction meetings.</a:t>
            </a:r>
            <a:endParaRPr lang="en-US" sz="2400" dirty="0"/>
          </a:p>
          <a:p>
            <a:pPr>
              <a:buFont typeface="Wingdings" panose="05000000000000000000" pitchFamily="2" charset="2"/>
              <a:buChar char="§"/>
            </a:pPr>
            <a:r>
              <a:rPr lang="en-US" sz="2400" dirty="0" smtClean="0"/>
              <a:t>Number of company vehicles will be limited and this will also be determined in pre-construction meetings.</a:t>
            </a:r>
          </a:p>
          <a:p>
            <a:pPr>
              <a:buFont typeface="Wingdings" panose="05000000000000000000" pitchFamily="2" charset="2"/>
              <a:buChar char="§"/>
            </a:pPr>
            <a:r>
              <a:rPr lang="en-US" sz="2400" dirty="0" smtClean="0"/>
              <a:t>No personal vehicles are allowed.                                             </a:t>
            </a:r>
          </a:p>
          <a:p>
            <a:endParaRPr lang="en-US" sz="2400" dirty="0" smtClean="0"/>
          </a:p>
          <a:p>
            <a:endParaRPr lang="en-US" sz="2400" dirty="0"/>
          </a:p>
          <a:p>
            <a:endParaRPr lang="en-US" sz="2400" dirty="0"/>
          </a:p>
        </p:txBody>
      </p:sp>
      <p:sp>
        <p:nvSpPr>
          <p:cNvPr id="3" name="Title 2"/>
          <p:cNvSpPr>
            <a:spLocks noGrp="1"/>
          </p:cNvSpPr>
          <p:nvPr>
            <p:ph type="title"/>
          </p:nvPr>
        </p:nvSpPr>
        <p:spPr/>
        <p:txBody>
          <a:bodyPr/>
          <a:lstStyle/>
          <a:p>
            <a:r>
              <a:rPr lang="en-US" dirty="0" smtClean="0"/>
              <a:t>AHS Parking</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219200"/>
            <a:ext cx="364013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7241406"/>
      </p:ext>
    </p:extLst>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76800" y="1219200"/>
            <a:ext cx="3652837" cy="4876800"/>
          </a:xfrm>
        </p:spPr>
        <p:txBody>
          <a:bodyPr>
            <a:normAutofit/>
          </a:bodyPr>
          <a:lstStyle/>
          <a:p>
            <a:pPr>
              <a:buFont typeface="Wingdings" panose="05000000000000000000" pitchFamily="2" charset="2"/>
              <a:buChar char="§"/>
              <a:defRPr/>
            </a:pPr>
            <a:r>
              <a:rPr lang="en-US" sz="2000" dirty="0">
                <a:cs typeface="Arial" charset="0"/>
              </a:rPr>
              <a:t>Facility Operations approves the lockout/tag-out of equipment before work on the equipment is performed and a point of contact is established.</a:t>
            </a:r>
          </a:p>
          <a:p>
            <a:pPr>
              <a:buFont typeface="Wingdings" panose="05000000000000000000" pitchFamily="2" charset="2"/>
              <a:buChar char="§"/>
              <a:defRPr/>
            </a:pPr>
            <a:r>
              <a:rPr lang="en-US" sz="2000" dirty="0">
                <a:cs typeface="Arial" charset="0"/>
              </a:rPr>
              <a:t>When AHS personnel lockout/tag-out a piece of equipment for a contractor, the contractor is also required to add a lock or tag using a multilock device.</a:t>
            </a:r>
          </a:p>
          <a:p>
            <a:pPr>
              <a:buFont typeface="Wingdings" panose="05000000000000000000" pitchFamily="2" charset="2"/>
              <a:buChar char="§"/>
              <a:defRPr/>
            </a:pPr>
            <a:r>
              <a:rPr lang="en-US" sz="2000" dirty="0">
                <a:cs typeface="Arial" charset="0"/>
              </a:rPr>
              <a:t>All locks must have a tag with contact information</a:t>
            </a:r>
            <a:r>
              <a:rPr lang="en-US" sz="2000" dirty="0" smtClean="0">
                <a:cs typeface="Arial" charset="0"/>
              </a:rPr>
              <a:t>.</a:t>
            </a:r>
            <a:endParaRPr lang="en-US" sz="2000" dirty="0">
              <a:cs typeface="Arial" charset="0"/>
            </a:endParaRPr>
          </a:p>
        </p:txBody>
      </p:sp>
      <p:sp>
        <p:nvSpPr>
          <p:cNvPr id="3" name="Title 2"/>
          <p:cNvSpPr>
            <a:spLocks noGrp="1"/>
          </p:cNvSpPr>
          <p:nvPr>
            <p:ph type="title"/>
          </p:nvPr>
        </p:nvSpPr>
        <p:spPr/>
        <p:txBody>
          <a:bodyPr/>
          <a:lstStyle/>
          <a:p>
            <a:r>
              <a:rPr lang="en-US" dirty="0" smtClean="0"/>
              <a:t>AHS Lockout/Tag-out Guidelines</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14499"/>
            <a:ext cx="3425825"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7467050"/>
      </p:ext>
    </p:extLst>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Confined Space Guidelines</a:t>
            </a:r>
            <a:endParaRPr lang="en-US" dirty="0"/>
          </a:p>
        </p:txBody>
      </p:sp>
      <p:sp>
        <p:nvSpPr>
          <p:cNvPr id="4" name="Content Placeholder 3"/>
          <p:cNvSpPr>
            <a:spLocks noGrp="1"/>
          </p:cNvSpPr>
          <p:nvPr>
            <p:ph idx="1"/>
          </p:nvPr>
        </p:nvSpPr>
        <p:spPr>
          <a:xfrm>
            <a:off x="762000" y="1371600"/>
            <a:ext cx="8224837" cy="4419600"/>
          </a:xfrm>
        </p:spPr>
        <p:txBody>
          <a:bodyPr>
            <a:normAutofit lnSpcReduction="10000"/>
          </a:bodyPr>
          <a:lstStyle/>
          <a:p>
            <a:r>
              <a:rPr lang="en-US" sz="2400" dirty="0" smtClean="0"/>
              <a:t>Coordinate a permit for all entries into any confined space through your AHS Project Manager. Obtain a copy of AHS Confined Spaces Program Policy 800.032 and use permits and forms as appropriate (Appendix A &amp; B).</a:t>
            </a:r>
          </a:p>
          <a:p>
            <a:r>
              <a:rPr lang="en-US" sz="2400" dirty="0" smtClean="0"/>
              <a:t>The Contractor will inform the AHS Project Manager of contracted personnel procedures for entering confined spaces.</a:t>
            </a:r>
          </a:p>
          <a:p>
            <a:r>
              <a:rPr lang="en-US" sz="2400" dirty="0" smtClean="0"/>
              <a:t>The AHS Project Manager will inform the Contractor of all the procedures and precautions in or near the confined space and will conduct a debrief with the Contractor at the end of the job to learn of any hazards found or created during entry.</a:t>
            </a:r>
            <a:endParaRPr lang="en-US" sz="2400" dirty="0"/>
          </a:p>
        </p:txBody>
      </p:sp>
    </p:spTree>
    <p:extLst>
      <p:ext uri="{BB962C8B-B14F-4D97-AF65-F5344CB8AC3E}">
        <p14:creationId xmlns:p14="http://schemas.microsoft.com/office/powerpoint/2010/main" val="416794320"/>
      </p:ext>
    </p:extLst>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Bloodborne Pathogens Guidelines</a:t>
            </a:r>
            <a:endParaRPr lang="en-US" dirty="0"/>
          </a:p>
        </p:txBody>
      </p:sp>
      <p:sp>
        <p:nvSpPr>
          <p:cNvPr id="5" name="Content Placeholder 1"/>
          <p:cNvSpPr txBox="1">
            <a:spLocks/>
          </p:cNvSpPr>
          <p:nvPr/>
        </p:nvSpPr>
        <p:spPr>
          <a:xfrm>
            <a:off x="838199" y="1360371"/>
            <a:ext cx="3652837" cy="4876800"/>
          </a:xfrm>
          <a:prstGeom prst="rect">
            <a:avLst/>
          </a:prstGeom>
        </p:spPr>
        <p:txBody>
          <a:bodyPr vert="horz" lIns="91440" tIns="45720" rIns="91440" bIns="45720" rtlCol="0">
            <a:noAutofit/>
          </a:bodyPr>
          <a:lstStyle>
            <a:lvl1pPr marL="234950" indent="-234950" algn="l" defTabSz="914400" rtl="0" eaLnBrk="1" latinLnBrk="0" hangingPunct="1">
              <a:spcBef>
                <a:spcPts val="1200"/>
              </a:spcBef>
              <a:buFont typeface="Arial" pitchFamily="34" charset="0"/>
              <a:buChar char="−"/>
              <a:defRPr sz="1800" b="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05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defRPr/>
            </a:pPr>
            <a:r>
              <a:rPr lang="en-US" sz="2000" dirty="0" smtClean="0">
                <a:cs typeface="Arial" charset="0"/>
              </a:rPr>
              <a:t>Bloodborne pathogens are viruses (such as HIV and Hepatitis B &amp; C) found in blood or certain body fluids</a:t>
            </a:r>
          </a:p>
          <a:p>
            <a:pPr>
              <a:buFont typeface="Wingdings" panose="05000000000000000000" pitchFamily="2" charset="2"/>
              <a:buChar char="§"/>
              <a:defRPr/>
            </a:pPr>
            <a:r>
              <a:rPr lang="en-US" sz="2000" dirty="0" smtClean="0">
                <a:cs typeface="Arial" charset="0"/>
              </a:rPr>
              <a:t>A person has to come in direct contact, usually through a needle stick, to become infected</a:t>
            </a:r>
          </a:p>
          <a:p>
            <a:pPr>
              <a:buFont typeface="Wingdings" panose="05000000000000000000" pitchFamily="2" charset="2"/>
              <a:buChar char="§"/>
              <a:defRPr/>
            </a:pPr>
            <a:r>
              <a:rPr lang="en-US" sz="2000" dirty="0" smtClean="0">
                <a:cs typeface="Arial" charset="0"/>
              </a:rPr>
              <a:t>You cannot get a bloodborne pathogen infection by casual contact</a:t>
            </a:r>
          </a:p>
        </p:txBody>
      </p:sp>
      <p:pic>
        <p:nvPicPr>
          <p:cNvPr id="215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371600"/>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8862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12990"/>
      </p:ext>
    </p:extLst>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Bloodborne Pathogens Guidelines continued</a:t>
            </a:r>
            <a:endParaRPr lang="en-US" dirty="0"/>
          </a:p>
        </p:txBody>
      </p:sp>
      <p:sp>
        <p:nvSpPr>
          <p:cNvPr id="2" name="Content Placeholder 1"/>
          <p:cNvSpPr>
            <a:spLocks noGrp="1"/>
          </p:cNvSpPr>
          <p:nvPr>
            <p:ph idx="1"/>
          </p:nvPr>
        </p:nvSpPr>
        <p:spPr>
          <a:xfrm>
            <a:off x="461963" y="1371600"/>
            <a:ext cx="8682037" cy="4419600"/>
          </a:xfrm>
        </p:spPr>
        <p:txBody>
          <a:bodyPr>
            <a:normAutofit/>
          </a:bodyPr>
          <a:lstStyle/>
          <a:p>
            <a:pPr marL="0" indent="0" algn="ctr">
              <a:buNone/>
            </a:pPr>
            <a:r>
              <a:rPr lang="en-US" sz="2800" dirty="0" smtClean="0"/>
              <a:t>If you are exposed to blood or body fluids:</a:t>
            </a:r>
          </a:p>
          <a:p>
            <a:pPr marL="514350" indent="-514350">
              <a:buFont typeface="+mj-lt"/>
              <a:buAutoNum type="arabicPeriod"/>
            </a:pPr>
            <a:r>
              <a:rPr lang="en-US" sz="2400" dirty="0"/>
              <a:t> </a:t>
            </a:r>
            <a:r>
              <a:rPr lang="en-US" sz="2400" dirty="0" smtClean="0"/>
              <a:t>         what you are doing</a:t>
            </a:r>
          </a:p>
          <a:p>
            <a:pPr marL="514350" indent="-514350">
              <a:buFont typeface="+mj-lt"/>
              <a:buAutoNum type="arabicPeriod"/>
            </a:pPr>
            <a:r>
              <a:rPr lang="en-US" sz="2400" dirty="0" smtClean="0"/>
              <a:t>Dispose of any sharps involved in an approved sharps container</a:t>
            </a:r>
          </a:p>
          <a:p>
            <a:pPr marL="514350" indent="-514350">
              <a:buFont typeface="+mj-lt"/>
              <a:buAutoNum type="arabicPeriod"/>
            </a:pPr>
            <a:r>
              <a:rPr lang="en-US" sz="2400" dirty="0" smtClean="0"/>
              <a:t>Wash the exposed area with soap and water</a:t>
            </a:r>
          </a:p>
          <a:p>
            <a:pPr marL="514350" indent="-514350">
              <a:buFont typeface="+mj-lt"/>
              <a:buAutoNum type="arabicPeriod"/>
            </a:pPr>
            <a:r>
              <a:rPr lang="en-US" sz="2400" dirty="0" smtClean="0"/>
              <a:t>Report it to your Supervisor</a:t>
            </a:r>
            <a:endParaRPr lang="en-US" sz="24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0952" y="4381500"/>
            <a:ext cx="18669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829" y="4495800"/>
            <a:ext cx="28479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060" y="1852590"/>
            <a:ext cx="720740" cy="720740"/>
          </a:xfrm>
          <a:prstGeom prst="rect">
            <a:avLst/>
          </a:prstGeom>
        </p:spPr>
      </p:pic>
    </p:spTree>
    <p:extLst>
      <p:ext uri="{BB962C8B-B14F-4D97-AF65-F5344CB8AC3E}">
        <p14:creationId xmlns:p14="http://schemas.microsoft.com/office/powerpoint/2010/main" val="440123672"/>
      </p:ext>
    </p:extLst>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Injury Guidelines</a:t>
            </a:r>
            <a:endParaRPr lang="en-US" dirty="0"/>
          </a:p>
        </p:txBody>
      </p:sp>
      <p:sp>
        <p:nvSpPr>
          <p:cNvPr id="4" name="Content Placeholder 3"/>
          <p:cNvSpPr>
            <a:spLocks noGrp="1"/>
          </p:cNvSpPr>
          <p:nvPr>
            <p:ph idx="1"/>
          </p:nvPr>
        </p:nvSpPr>
        <p:spPr>
          <a:xfrm>
            <a:off x="461963" y="1066800"/>
            <a:ext cx="8377237" cy="5181600"/>
          </a:xfrm>
        </p:spPr>
        <p:txBody>
          <a:bodyPr>
            <a:normAutofit/>
          </a:bodyPr>
          <a:lstStyle/>
          <a:p>
            <a:pPr>
              <a:buFont typeface="Wingdings" panose="05000000000000000000" pitchFamily="2" charset="2"/>
              <a:buChar char="§"/>
            </a:pPr>
            <a:r>
              <a:rPr lang="en-US" dirty="0" smtClean="0"/>
              <a:t>Contracted employees must notify their Supervisor of injuries and follow company policy and procedures.</a:t>
            </a:r>
          </a:p>
          <a:p>
            <a:pPr>
              <a:buFont typeface="Wingdings" panose="05000000000000000000" pitchFamily="2" charset="2"/>
              <a:buChar char="§"/>
            </a:pPr>
            <a:r>
              <a:rPr lang="en-US" dirty="0" smtClean="0"/>
              <a:t>The Supervisor must notify the AHS Project Manager and provide an incident report.</a:t>
            </a:r>
          </a:p>
          <a:p>
            <a:pPr>
              <a:buFont typeface="Wingdings" panose="05000000000000000000" pitchFamily="2" charset="2"/>
              <a:buChar char="§"/>
            </a:pPr>
            <a:r>
              <a:rPr lang="en-US" dirty="0" smtClean="0"/>
              <a:t>In the event that a construction accident occurs, the construction supervisor present at the time will contact 911 for any medical emergency as deemed necessary.</a:t>
            </a:r>
          </a:p>
          <a:p>
            <a:pPr>
              <a:buFont typeface="Wingdings" panose="05000000000000000000" pitchFamily="2" charset="2"/>
              <a:buChar char="§"/>
            </a:pPr>
            <a:r>
              <a:rPr lang="en-US" dirty="0" smtClean="0"/>
              <a:t>It is important to know the physical address of the location of the jobsite in the event you need to call 911.</a:t>
            </a:r>
          </a:p>
          <a:p>
            <a:pPr>
              <a:buFont typeface="Wingdings" panose="05000000000000000000" pitchFamily="2" charset="2"/>
              <a:buChar char="§"/>
            </a:pPr>
            <a:r>
              <a:rPr lang="en-US" dirty="0" smtClean="0"/>
              <a:t>The construction supervisor will also contact Adena Security at 740-779-7505 and request hospital security to be dispatched to the accident scene. </a:t>
            </a:r>
          </a:p>
          <a:p>
            <a:pPr marL="0" indent="0">
              <a:buNone/>
            </a:pPr>
            <a:endParaRPr lang="en-US" sz="2800"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5881" y="4876800"/>
            <a:ext cx="1989399" cy="1323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4095363"/>
      </p:ext>
    </p:extLst>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Emergency Codes</a:t>
            </a:r>
            <a:endParaRPr lang="en-US" dirty="0"/>
          </a:p>
        </p:txBody>
      </p:sp>
      <p:sp>
        <p:nvSpPr>
          <p:cNvPr id="6" name="Content Placeholder 2"/>
          <p:cNvSpPr>
            <a:spLocks noGrp="1"/>
          </p:cNvSpPr>
          <p:nvPr>
            <p:ph idx="1"/>
          </p:nvPr>
        </p:nvSpPr>
        <p:spPr/>
        <p:txBody>
          <a:bodyPr>
            <a:normAutofit fontScale="77500" lnSpcReduction="20000"/>
          </a:bodyPr>
          <a:lstStyle/>
          <a:p>
            <a:r>
              <a:rPr lang="en-US" sz="1900" b="1" dirty="0">
                <a:solidFill>
                  <a:srgbClr val="FF0000"/>
                </a:solidFill>
              </a:rPr>
              <a:t>Code Red        Fire</a:t>
            </a:r>
          </a:p>
          <a:p>
            <a:r>
              <a:rPr lang="en-US" sz="1900" b="1" dirty="0">
                <a:solidFill>
                  <a:schemeClr val="accent6">
                    <a:lumMod val="60000"/>
                    <a:lumOff val="40000"/>
                  </a:schemeClr>
                </a:solidFill>
              </a:rPr>
              <a:t>Code Adam     Infant/Child Abduction</a:t>
            </a:r>
          </a:p>
          <a:p>
            <a:r>
              <a:rPr lang="en-US" sz="1900" b="1" dirty="0"/>
              <a:t>Code Black      Bomb/Bomb Threat</a:t>
            </a:r>
          </a:p>
          <a:p>
            <a:r>
              <a:rPr lang="en-US" sz="1900" b="1" dirty="0">
                <a:solidFill>
                  <a:schemeClr val="bg1">
                    <a:lumMod val="50000"/>
                  </a:schemeClr>
                </a:solidFill>
              </a:rPr>
              <a:t>Code Gray       Severe Weather</a:t>
            </a:r>
          </a:p>
          <a:p>
            <a:r>
              <a:rPr lang="en-US" sz="1900" b="1" dirty="0">
                <a:solidFill>
                  <a:srgbClr val="F77819"/>
                </a:solidFill>
              </a:rPr>
              <a:t>Code Orange   Hazardous Material Spill</a:t>
            </a:r>
          </a:p>
          <a:p>
            <a:r>
              <a:rPr lang="en-US" sz="1900" b="1" dirty="0">
                <a:solidFill>
                  <a:schemeClr val="accent1">
                    <a:lumMod val="75000"/>
                  </a:schemeClr>
                </a:solidFill>
              </a:rPr>
              <a:t>Code Blue        Medical Emergency - Adult</a:t>
            </a:r>
          </a:p>
          <a:p>
            <a:r>
              <a:rPr lang="en-US" sz="1900" b="1" dirty="0">
                <a:solidFill>
                  <a:srgbClr val="FF33CC"/>
                </a:solidFill>
              </a:rPr>
              <a:t>Code Pink        Medical Emergency - Pediatric</a:t>
            </a:r>
          </a:p>
          <a:p>
            <a:r>
              <a:rPr lang="en-US" sz="1900" b="1" dirty="0">
                <a:solidFill>
                  <a:srgbClr val="FFC000"/>
                </a:solidFill>
              </a:rPr>
              <a:t>Code Yellow    </a:t>
            </a:r>
            <a:r>
              <a:rPr lang="en-US" sz="1900" b="1" dirty="0" smtClean="0">
                <a:solidFill>
                  <a:srgbClr val="FFC000"/>
                </a:solidFill>
              </a:rPr>
              <a:t> Disaster</a:t>
            </a:r>
            <a:endParaRPr lang="en-US" sz="1900" b="1" dirty="0">
              <a:solidFill>
                <a:srgbClr val="FFC000"/>
              </a:solidFill>
            </a:endParaRPr>
          </a:p>
          <a:p>
            <a:r>
              <a:rPr lang="en-US" sz="1900" b="1" dirty="0">
                <a:solidFill>
                  <a:srgbClr val="7030A0"/>
                </a:solidFill>
              </a:rPr>
              <a:t>Code Violet      Violent Person</a:t>
            </a:r>
          </a:p>
          <a:p>
            <a:r>
              <a:rPr lang="en-US" sz="1900" b="1" dirty="0">
                <a:solidFill>
                  <a:schemeClr val="tx1">
                    <a:lumMod val="65000"/>
                    <a:lumOff val="35000"/>
                  </a:schemeClr>
                </a:solidFill>
              </a:rPr>
              <a:t>Code Silver      </a:t>
            </a:r>
            <a:r>
              <a:rPr lang="en-US" sz="1900" b="1" dirty="0" smtClean="0">
                <a:solidFill>
                  <a:schemeClr val="tx1">
                    <a:lumMod val="65000"/>
                    <a:lumOff val="35000"/>
                  </a:schemeClr>
                </a:solidFill>
              </a:rPr>
              <a:t>Person </a:t>
            </a:r>
            <a:r>
              <a:rPr lang="en-US" sz="1900" b="1" dirty="0">
                <a:solidFill>
                  <a:schemeClr val="tx1">
                    <a:lumMod val="65000"/>
                    <a:lumOff val="35000"/>
                  </a:schemeClr>
                </a:solidFill>
              </a:rPr>
              <a:t>with Weapon / Hostage Situation</a:t>
            </a:r>
          </a:p>
          <a:p>
            <a:r>
              <a:rPr lang="en-US" sz="1900" b="1" dirty="0">
                <a:solidFill>
                  <a:schemeClr val="accent6">
                    <a:lumMod val="50000"/>
                  </a:schemeClr>
                </a:solidFill>
              </a:rPr>
              <a:t>Code Brown     </a:t>
            </a:r>
            <a:r>
              <a:rPr lang="en-US" sz="1900" b="1" dirty="0" smtClean="0">
                <a:solidFill>
                  <a:schemeClr val="accent6">
                    <a:lumMod val="50000"/>
                  </a:schemeClr>
                </a:solidFill>
              </a:rPr>
              <a:t>Missing </a:t>
            </a:r>
            <a:r>
              <a:rPr lang="en-US" sz="1900" b="1" dirty="0">
                <a:solidFill>
                  <a:schemeClr val="accent6">
                    <a:lumMod val="50000"/>
                  </a:schemeClr>
                </a:solidFill>
              </a:rPr>
              <a:t>Adult Patient/Visitor</a:t>
            </a:r>
          </a:p>
          <a:p>
            <a:r>
              <a:rPr lang="en-US" sz="1900" b="1" dirty="0">
                <a:solidFill>
                  <a:srgbClr val="00B050"/>
                </a:solidFill>
              </a:rPr>
              <a:t>Code Green      Evacuation of Building</a:t>
            </a:r>
          </a:p>
          <a:p>
            <a:r>
              <a:rPr lang="en-US" sz="1900" b="1" dirty="0"/>
              <a:t>Code Email       Check your email for </a:t>
            </a:r>
            <a:r>
              <a:rPr lang="en-US" sz="1900" b="1" dirty="0" smtClean="0"/>
              <a:t>Instructions</a:t>
            </a:r>
            <a:endParaRPr lang="en-US" sz="1900" b="1" dirty="0"/>
          </a:p>
          <a:p>
            <a:endParaRPr lang="en-US" dirty="0"/>
          </a:p>
        </p:txBody>
      </p:sp>
    </p:spTree>
    <p:extLst>
      <p:ext uri="{BB962C8B-B14F-4D97-AF65-F5344CB8AC3E}">
        <p14:creationId xmlns:p14="http://schemas.microsoft.com/office/powerpoint/2010/main" val="3390594590"/>
      </p:ext>
    </p:extLst>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Emergency Codes continued</a:t>
            </a:r>
            <a:endParaRPr lang="en-US" dirty="0"/>
          </a:p>
        </p:txBody>
      </p:sp>
      <p:sp>
        <p:nvSpPr>
          <p:cNvPr id="4" name="Content Placeholder 3"/>
          <p:cNvSpPr>
            <a:spLocks noGrp="1"/>
          </p:cNvSpPr>
          <p:nvPr>
            <p:ph idx="1"/>
          </p:nvPr>
        </p:nvSpPr>
        <p:spPr/>
        <p:txBody>
          <a:bodyPr>
            <a:normAutofit/>
          </a:bodyPr>
          <a:lstStyle/>
          <a:p>
            <a:pPr>
              <a:buFont typeface="Wingdings" panose="05000000000000000000" pitchFamily="2" charset="2"/>
              <a:buChar char="§"/>
            </a:pPr>
            <a:r>
              <a:rPr lang="en-US" sz="2800" dirty="0" smtClean="0"/>
              <a:t>Code Red: FIRE</a:t>
            </a:r>
          </a:p>
          <a:p>
            <a:pPr>
              <a:buFont typeface="Wingdings" panose="05000000000000000000" pitchFamily="2" charset="2"/>
              <a:buChar char="§"/>
            </a:pPr>
            <a:r>
              <a:rPr lang="en-US" sz="2800" dirty="0" smtClean="0"/>
              <a:t>Follow the </a:t>
            </a:r>
            <a:r>
              <a:rPr lang="en-US" sz="2800" b="1" dirty="0" smtClean="0">
                <a:solidFill>
                  <a:srgbClr val="FF0000"/>
                </a:solidFill>
              </a:rPr>
              <a:t>RACE / PASS</a:t>
            </a:r>
            <a:r>
              <a:rPr lang="en-US" sz="2800" dirty="0" smtClean="0"/>
              <a:t>                                  guidelines</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348336"/>
            <a:ext cx="3200400"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5763" y="3535288"/>
            <a:ext cx="5405437" cy="2339102"/>
          </a:xfrm>
          <a:prstGeom prst="rect">
            <a:avLst/>
          </a:prstGeom>
        </p:spPr>
        <p:txBody>
          <a:bodyPr wrap="square">
            <a:spAutoFit/>
          </a:bodyPr>
          <a:lstStyle/>
          <a:p>
            <a:pPr marL="733425" lvl="1" indent="-268288">
              <a:spcBef>
                <a:spcPct val="5000"/>
              </a:spcBef>
            </a:pPr>
            <a:r>
              <a:rPr lang="en-US" sz="2000" b="1" dirty="0">
                <a:solidFill>
                  <a:srgbClr val="FF0000"/>
                </a:solidFill>
              </a:rPr>
              <a:t>R</a:t>
            </a:r>
            <a:r>
              <a:rPr lang="en-US" sz="2000" b="1" dirty="0">
                <a:solidFill>
                  <a:prstClr val="black"/>
                </a:solidFill>
              </a:rPr>
              <a:t>:</a:t>
            </a:r>
            <a:r>
              <a:rPr lang="en-US" sz="2000" dirty="0">
                <a:solidFill>
                  <a:prstClr val="black"/>
                </a:solidFill>
              </a:rPr>
              <a:t> Rescue people in the fire area</a:t>
            </a:r>
          </a:p>
          <a:p>
            <a:pPr marL="733425" lvl="1" indent="-268288">
              <a:spcBef>
                <a:spcPct val="5000"/>
              </a:spcBef>
              <a:buFontTx/>
              <a:buChar char="–"/>
            </a:pPr>
            <a:endParaRPr lang="en-US" sz="2000" b="1" dirty="0">
              <a:solidFill>
                <a:prstClr val="black"/>
              </a:solidFill>
            </a:endParaRPr>
          </a:p>
          <a:p>
            <a:pPr marL="733425" lvl="1" indent="-268288">
              <a:spcBef>
                <a:spcPct val="5000"/>
              </a:spcBef>
            </a:pPr>
            <a:r>
              <a:rPr lang="en-US" sz="2000" b="1" dirty="0">
                <a:solidFill>
                  <a:srgbClr val="FF0000"/>
                </a:solidFill>
              </a:rPr>
              <a:t>A</a:t>
            </a:r>
            <a:r>
              <a:rPr lang="en-US" sz="2000" b="1" dirty="0">
                <a:solidFill>
                  <a:prstClr val="black"/>
                </a:solidFill>
              </a:rPr>
              <a:t>:</a:t>
            </a:r>
            <a:r>
              <a:rPr lang="en-US" sz="2000" dirty="0">
                <a:solidFill>
                  <a:prstClr val="black"/>
                </a:solidFill>
              </a:rPr>
              <a:t> Activate the Alarm (pull box)</a:t>
            </a:r>
          </a:p>
          <a:p>
            <a:pPr marL="733425" lvl="1" indent="-268288">
              <a:spcBef>
                <a:spcPct val="5000"/>
              </a:spcBef>
              <a:buFontTx/>
              <a:buChar char="–"/>
            </a:pPr>
            <a:endParaRPr lang="en-US" sz="2000" b="1" dirty="0">
              <a:solidFill>
                <a:prstClr val="black"/>
              </a:solidFill>
            </a:endParaRPr>
          </a:p>
          <a:p>
            <a:pPr marL="733425" lvl="1" indent="-268288">
              <a:spcBef>
                <a:spcPct val="5000"/>
              </a:spcBef>
            </a:pPr>
            <a:r>
              <a:rPr lang="en-US" sz="2000" b="1" dirty="0">
                <a:solidFill>
                  <a:srgbClr val="FF0000"/>
                </a:solidFill>
              </a:rPr>
              <a:t>C</a:t>
            </a:r>
            <a:r>
              <a:rPr lang="en-US" sz="2000" b="1" dirty="0">
                <a:solidFill>
                  <a:prstClr val="black"/>
                </a:solidFill>
              </a:rPr>
              <a:t>: </a:t>
            </a:r>
            <a:r>
              <a:rPr lang="en-US" sz="2000" dirty="0">
                <a:solidFill>
                  <a:prstClr val="black"/>
                </a:solidFill>
              </a:rPr>
              <a:t>Contain the fire (close doors)</a:t>
            </a:r>
          </a:p>
          <a:p>
            <a:pPr marL="733425" lvl="1" indent="-268288">
              <a:spcBef>
                <a:spcPct val="5000"/>
              </a:spcBef>
              <a:buFontTx/>
              <a:buChar char="–"/>
            </a:pPr>
            <a:endParaRPr lang="en-US" sz="2000" b="1" dirty="0">
              <a:solidFill>
                <a:prstClr val="black"/>
              </a:solidFill>
            </a:endParaRPr>
          </a:p>
          <a:p>
            <a:pPr marL="733425" lvl="1" indent="-268288">
              <a:spcBef>
                <a:spcPct val="5000"/>
              </a:spcBef>
            </a:pPr>
            <a:r>
              <a:rPr lang="en-US" sz="2000" b="1" dirty="0">
                <a:solidFill>
                  <a:srgbClr val="FF0000"/>
                </a:solidFill>
              </a:rPr>
              <a:t>E</a:t>
            </a:r>
            <a:r>
              <a:rPr lang="en-US" sz="2000" b="1" dirty="0">
                <a:solidFill>
                  <a:prstClr val="black"/>
                </a:solidFill>
              </a:rPr>
              <a:t>:</a:t>
            </a:r>
            <a:r>
              <a:rPr lang="en-US" sz="2000" dirty="0">
                <a:solidFill>
                  <a:prstClr val="black"/>
                </a:solidFill>
              </a:rPr>
              <a:t> Evacuate (people from </a:t>
            </a:r>
            <a:r>
              <a:rPr lang="en-US" sz="2000" dirty="0" smtClean="0">
                <a:solidFill>
                  <a:prstClr val="black"/>
                </a:solidFill>
              </a:rPr>
              <a:t>the area</a:t>
            </a:r>
            <a:r>
              <a:rPr lang="en-US" sz="2000" dirty="0">
                <a:solidFill>
                  <a:prstClr val="black"/>
                </a:solidFill>
              </a:rPr>
              <a:t>) </a:t>
            </a:r>
          </a:p>
        </p:txBody>
      </p:sp>
    </p:spTree>
    <p:extLst>
      <p:ext uri="{BB962C8B-B14F-4D97-AF65-F5344CB8AC3E}">
        <p14:creationId xmlns:p14="http://schemas.microsoft.com/office/powerpoint/2010/main" val="2469059929"/>
      </p:ext>
    </p:extLst>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AHS Emergency Codes continued</a:t>
            </a:r>
            <a:endParaRPr lang="en-US" dirty="0"/>
          </a:p>
        </p:txBody>
      </p:sp>
      <p:sp>
        <p:nvSpPr>
          <p:cNvPr id="4" name="Content Placeholder 3"/>
          <p:cNvSpPr>
            <a:spLocks noGrp="1"/>
          </p:cNvSpPr>
          <p:nvPr>
            <p:ph idx="1"/>
          </p:nvPr>
        </p:nvSpPr>
        <p:spPr/>
        <p:txBody>
          <a:bodyPr>
            <a:normAutofit/>
          </a:bodyPr>
          <a:lstStyle/>
          <a:p>
            <a:pPr>
              <a:buFont typeface="Wingdings" panose="05000000000000000000" pitchFamily="2" charset="2"/>
              <a:buChar char="§"/>
            </a:pPr>
            <a:r>
              <a:rPr lang="en-US" sz="2800" dirty="0" smtClean="0"/>
              <a:t>When a code is announced over the public address system you must:</a:t>
            </a:r>
          </a:p>
          <a:p>
            <a:pPr marL="0" indent="0">
              <a:buNone/>
            </a:pPr>
            <a:endParaRPr lang="en-US" sz="2800" dirty="0" smtClean="0"/>
          </a:p>
          <a:p>
            <a:pPr marL="971550" lvl="1" indent="-514350">
              <a:buFont typeface="+mj-lt"/>
              <a:buAutoNum type="arabicPeriod"/>
            </a:pPr>
            <a:r>
              <a:rPr lang="en-US" sz="2600" dirty="0" smtClean="0"/>
              <a:t>Cease any electrical and hot work</a:t>
            </a:r>
          </a:p>
          <a:p>
            <a:pPr marL="971550" lvl="1" indent="-514350">
              <a:buFont typeface="+mj-lt"/>
              <a:buAutoNum type="arabicPeriod"/>
            </a:pPr>
            <a:r>
              <a:rPr lang="en-US" sz="2600" dirty="0" smtClean="0"/>
              <a:t>Secure ladders and clear all equipment from the hallways</a:t>
            </a:r>
          </a:p>
          <a:p>
            <a:pPr marL="971550" lvl="1" indent="-514350">
              <a:buFont typeface="+mj-lt"/>
              <a:buAutoNum type="arabicPeriod"/>
            </a:pPr>
            <a:r>
              <a:rPr lang="en-US" sz="2600" dirty="0" smtClean="0"/>
              <a:t>Follow the direction of the AHS Project Manager, Adena Security, Safety Officer and/or Department Director/Manager</a:t>
            </a:r>
          </a:p>
        </p:txBody>
      </p:sp>
    </p:spTree>
    <p:extLst>
      <p:ext uri="{BB962C8B-B14F-4D97-AF65-F5344CB8AC3E}">
        <p14:creationId xmlns:p14="http://schemas.microsoft.com/office/powerpoint/2010/main" val="539431365"/>
      </p:ext>
    </p:extLst>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rot="-760552">
            <a:off x="7728725" y="1639995"/>
            <a:ext cx="1141159" cy="755855"/>
          </a:xfrm>
          <a:prstGeom prst="rect">
            <a:avLst/>
          </a:prstGeom>
          <a:gradFill rotWithShape="1">
            <a:gsLst>
              <a:gs pos="0">
                <a:srgbClr val="FFFFFF">
                  <a:alpha val="0"/>
                </a:srgbClr>
              </a:gs>
              <a:gs pos="100000">
                <a:srgbClr val="FFFFFF">
                  <a:gamma/>
                  <a:shade val="46275"/>
                  <a:invGamma/>
                  <a:alpha val="39999"/>
                </a:srgbClr>
              </a:gs>
            </a:gsLst>
            <a:lin ang="5400000" scaled="1"/>
          </a:gradFill>
          <a:ln>
            <a:noFill/>
          </a:ln>
        </p:spPr>
      </p:pic>
      <p:sp>
        <p:nvSpPr>
          <p:cNvPr id="2" name="Content Placeholder 1"/>
          <p:cNvSpPr>
            <a:spLocks noGrp="1"/>
          </p:cNvSpPr>
          <p:nvPr>
            <p:ph idx="1"/>
          </p:nvPr>
        </p:nvSpPr>
        <p:spPr>
          <a:xfrm>
            <a:off x="533400" y="1219200"/>
            <a:ext cx="7258051" cy="3429000"/>
          </a:xfrm>
        </p:spPr>
        <p:txBody>
          <a:bodyPr>
            <a:normAutofit/>
          </a:bodyPr>
          <a:lstStyle/>
          <a:p>
            <a:pPr>
              <a:buFont typeface="Wingdings" panose="05000000000000000000" pitchFamily="2" charset="2"/>
              <a:buChar char="Ø"/>
            </a:pPr>
            <a:r>
              <a:rPr lang="en-US" dirty="0"/>
              <a:t>Adena strictly prohibits violence in the workplace by any individual, in any form.  Violence can be defined as any physical assault, threatening behavior or verbal abuse occurring in the work setting or related to the workplace</a:t>
            </a:r>
            <a:r>
              <a:rPr lang="en-US" dirty="0" smtClean="0"/>
              <a:t>.</a:t>
            </a:r>
            <a:endParaRPr lang="en-US" sz="1050" dirty="0"/>
          </a:p>
          <a:p>
            <a:pPr lvl="1">
              <a:buFont typeface="Arial" panose="020B0604020202020204" pitchFamily="34" charset="0"/>
              <a:buChar char="•"/>
            </a:pPr>
            <a:r>
              <a:rPr lang="en-US" sz="1050" dirty="0"/>
              <a:t>Report all incidents of workplace violence immediately.</a:t>
            </a:r>
          </a:p>
          <a:p>
            <a:pPr lvl="1">
              <a:buFont typeface="Arial" panose="020B0604020202020204" pitchFamily="34" charset="0"/>
              <a:buChar char="•"/>
            </a:pPr>
            <a:r>
              <a:rPr lang="en-US" sz="1050" dirty="0"/>
              <a:t>For Main Campus – Contact Security/Human Resources Department to report </a:t>
            </a:r>
            <a:r>
              <a:rPr lang="en-US" sz="1050" i="1" dirty="0"/>
              <a:t>threatening behavior</a:t>
            </a:r>
            <a:r>
              <a:rPr lang="en-US" sz="1050" b="1" dirty="0"/>
              <a:t>.  </a:t>
            </a:r>
            <a:r>
              <a:rPr lang="en-US" sz="1050" b="1" dirty="0">
                <a:solidFill>
                  <a:srgbClr val="FF0000"/>
                </a:solidFill>
              </a:rPr>
              <a:t>Call 27555, state CODE Violet</a:t>
            </a:r>
            <a:r>
              <a:rPr lang="en-US" sz="1050" dirty="0">
                <a:solidFill>
                  <a:srgbClr val="FF0000"/>
                </a:solidFill>
              </a:rPr>
              <a:t> </a:t>
            </a:r>
            <a:r>
              <a:rPr lang="en-US" sz="1050" dirty="0"/>
              <a:t>and location for violent/potentially violent or escalating behavior.</a:t>
            </a:r>
          </a:p>
          <a:p>
            <a:pPr lvl="1">
              <a:buFont typeface="Arial" panose="020B0604020202020204" pitchFamily="34" charset="0"/>
              <a:buChar char="•"/>
            </a:pPr>
            <a:r>
              <a:rPr lang="en-US" sz="1050" dirty="0"/>
              <a:t>For Regional Sites – Contact the Site Manager and the Main Campus Security Officer on duty or Human Services Department to report </a:t>
            </a:r>
            <a:r>
              <a:rPr lang="en-US" sz="1050" i="1" dirty="0"/>
              <a:t>threatening behavior</a:t>
            </a:r>
            <a:r>
              <a:rPr lang="en-US" sz="1050" dirty="0"/>
              <a:t>.  </a:t>
            </a:r>
          </a:p>
          <a:p>
            <a:pPr lvl="1">
              <a:buFont typeface="Arial" panose="020B0604020202020204" pitchFamily="34" charset="0"/>
              <a:buChar char="•"/>
            </a:pPr>
            <a:r>
              <a:rPr lang="en-US" sz="1050" dirty="0"/>
              <a:t>If you are in an isolated area and are unable to reach a phone, use whatever is available to draw attention to you, i.e. pull a fire alarm box, etc.</a:t>
            </a:r>
          </a:p>
          <a:p>
            <a:pPr lvl="1">
              <a:buFont typeface="Arial" panose="020B0604020202020204" pitchFamily="34" charset="0"/>
              <a:buChar char="•"/>
            </a:pPr>
            <a:r>
              <a:rPr lang="en-US" sz="1050" dirty="0"/>
              <a:t>If you are aware of potential workplace violence (i.e. restraining order, incidence of violence outside the workplace), notify your department director and the Main Campus Security Officer on duty.</a:t>
            </a:r>
          </a:p>
          <a:p>
            <a:pPr lvl="1">
              <a:buFont typeface="Arial" panose="020B0604020202020204" pitchFamily="34" charset="0"/>
              <a:buChar char="•"/>
            </a:pPr>
            <a:r>
              <a:rPr lang="en-US" sz="1050" dirty="0"/>
              <a:t>A Workplace Violence “Tool Kit” was created that has additional information that may be needed. The tool kit has policy references, various forms, additional contact information etc. You can find this toolkit by accessing the Adenanet and clicking on the following:  </a:t>
            </a:r>
            <a:r>
              <a:rPr lang="en-US" sz="1050" i="1" dirty="0">
                <a:solidFill>
                  <a:srgbClr val="002060"/>
                </a:solidFill>
              </a:rPr>
              <a:t>Departments/ Safety/ Workplace Violence. </a:t>
            </a:r>
          </a:p>
        </p:txBody>
      </p:sp>
      <p:sp>
        <p:nvSpPr>
          <p:cNvPr id="3" name="Title 2"/>
          <p:cNvSpPr>
            <a:spLocks noGrp="1"/>
          </p:cNvSpPr>
          <p:nvPr>
            <p:ph type="title"/>
          </p:nvPr>
        </p:nvSpPr>
        <p:spPr>
          <a:xfrm>
            <a:off x="458802" y="151835"/>
            <a:ext cx="7200901" cy="713559"/>
          </a:xfrm>
        </p:spPr>
        <p:txBody>
          <a:bodyPr/>
          <a:lstStyle/>
          <a:p>
            <a:r>
              <a:rPr lang="en-US" b="1" dirty="0" smtClean="0"/>
              <a:t>Workplace Violence</a:t>
            </a:r>
            <a:endParaRPr lang="en-US" b="1"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5257800"/>
            <a:ext cx="7823145" cy="1012407"/>
          </a:xfrm>
          <a:prstGeom prst="rect">
            <a:avLst/>
          </a:prstGeom>
        </p:spPr>
      </p:pic>
    </p:spTree>
    <p:extLst>
      <p:ext uri="{BB962C8B-B14F-4D97-AF65-F5344CB8AC3E}">
        <p14:creationId xmlns:p14="http://schemas.microsoft.com/office/powerpoint/2010/main" val="450792295"/>
      </p:ext>
    </p:extLst>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438400"/>
            <a:ext cx="7848600" cy="3429000"/>
          </a:xfrm>
        </p:spPr>
        <p:txBody>
          <a:bodyPr>
            <a:normAutofit/>
          </a:bodyPr>
          <a:lstStyle/>
          <a:p>
            <a:r>
              <a:rPr lang="en-US" sz="1867" b="1" dirty="0"/>
              <a:t>Director, Environmental Health &amp; Safety (System Safety Officer)</a:t>
            </a:r>
          </a:p>
          <a:p>
            <a:pPr lvl="1"/>
            <a:r>
              <a:rPr lang="en-US" sz="1867" dirty="0"/>
              <a:t>Rogena Hiles x28681 or </a:t>
            </a:r>
            <a:r>
              <a:rPr lang="en-US" sz="1867" dirty="0" smtClean="0">
                <a:hlinkClick r:id="rId3"/>
              </a:rPr>
              <a:t>rhiles@adena.org</a:t>
            </a:r>
            <a:endParaRPr lang="en-US" sz="1867" dirty="0"/>
          </a:p>
          <a:p>
            <a:r>
              <a:rPr lang="en-US" sz="1867" b="1" dirty="0"/>
              <a:t>Safety Department Coordinator</a:t>
            </a:r>
          </a:p>
          <a:p>
            <a:pPr lvl="1"/>
            <a:r>
              <a:rPr lang="en-US" sz="1867" dirty="0"/>
              <a:t>Jennifer Abner x28166 or </a:t>
            </a:r>
            <a:r>
              <a:rPr lang="en-US" sz="1867" dirty="0">
                <a:hlinkClick r:id="rId4"/>
              </a:rPr>
              <a:t>jabner@adena.org</a:t>
            </a:r>
            <a:endParaRPr lang="en-US" sz="1867" dirty="0"/>
          </a:p>
          <a:p>
            <a:r>
              <a:rPr lang="en-US" sz="1867" b="1" dirty="0"/>
              <a:t>Emergency Management Coordinator</a:t>
            </a:r>
          </a:p>
          <a:p>
            <a:pPr lvl="1"/>
            <a:r>
              <a:rPr lang="en-US" sz="1867" dirty="0"/>
              <a:t>Thomas Royster x27394 or troyster</a:t>
            </a:r>
            <a:r>
              <a:rPr lang="en-US" sz="1867" dirty="0">
                <a:hlinkClick r:id="rId5"/>
              </a:rPr>
              <a:t>@adena.org</a:t>
            </a:r>
            <a:endParaRPr lang="en-US" sz="1867" dirty="0"/>
          </a:p>
          <a:p>
            <a:r>
              <a:rPr lang="en-US" sz="1867" b="1" dirty="0"/>
              <a:t>Regional Safety Coordinator</a:t>
            </a:r>
          </a:p>
          <a:p>
            <a:pPr lvl="1"/>
            <a:r>
              <a:rPr lang="en-US" sz="1867" dirty="0"/>
              <a:t>Erik Davis X27403 or </a:t>
            </a:r>
            <a:r>
              <a:rPr lang="en-US" sz="1867" dirty="0">
                <a:hlinkClick r:id="rId6"/>
              </a:rPr>
              <a:t>edavis@adena.org</a:t>
            </a:r>
            <a:endParaRPr lang="en-US" sz="1867" dirty="0"/>
          </a:p>
          <a:p>
            <a:pPr>
              <a:buFont typeface="Wingdings" panose="05000000000000000000" pitchFamily="2" charset="2"/>
              <a:buChar char="Ø"/>
            </a:pPr>
            <a:endParaRPr lang="en-US" sz="1050" i="1" dirty="0">
              <a:solidFill>
                <a:srgbClr val="002060"/>
              </a:solidFill>
            </a:endParaRPr>
          </a:p>
        </p:txBody>
      </p:sp>
      <p:sp>
        <p:nvSpPr>
          <p:cNvPr id="3" name="Title 2"/>
          <p:cNvSpPr>
            <a:spLocks noGrp="1"/>
          </p:cNvSpPr>
          <p:nvPr>
            <p:ph type="title"/>
          </p:nvPr>
        </p:nvSpPr>
        <p:spPr>
          <a:xfrm>
            <a:off x="458802" y="151835"/>
            <a:ext cx="8532798" cy="713559"/>
          </a:xfrm>
        </p:spPr>
        <p:txBody>
          <a:bodyPr/>
          <a:lstStyle/>
          <a:p>
            <a:pPr algn="ctr"/>
            <a:r>
              <a:rPr lang="en-US" b="1" dirty="0" smtClean="0"/>
              <a:t>Thank You for Promoting a Safety Culture</a:t>
            </a:r>
            <a:endParaRPr lang="en-US" b="1" dirty="0"/>
          </a:p>
        </p:txBody>
      </p:sp>
      <p:sp>
        <p:nvSpPr>
          <p:cNvPr id="4" name="TextBox 3"/>
          <p:cNvSpPr txBox="1"/>
          <p:nvPr/>
        </p:nvSpPr>
        <p:spPr>
          <a:xfrm>
            <a:off x="1266561" y="1290631"/>
            <a:ext cx="6917278" cy="646331"/>
          </a:xfrm>
          <a:prstGeom prst="rect">
            <a:avLst/>
          </a:prstGeom>
          <a:noFill/>
        </p:spPr>
        <p:txBody>
          <a:bodyPr wrap="none" rtlCol="0">
            <a:spAutoFit/>
          </a:bodyPr>
          <a:lstStyle/>
          <a:p>
            <a:pPr algn="ctr"/>
            <a:r>
              <a:rPr lang="en-US" b="1" dirty="0" smtClean="0"/>
              <a:t>If you have any questions, please contact any member of the </a:t>
            </a:r>
          </a:p>
          <a:p>
            <a:pPr algn="ctr"/>
            <a:r>
              <a:rPr lang="en-US" b="1" dirty="0" smtClean="0"/>
              <a:t>Environmental Health &amp; Safety Team</a:t>
            </a:r>
            <a:endParaRPr lang="en-US" b="1" dirty="0"/>
          </a:p>
        </p:txBody>
      </p:sp>
    </p:spTree>
    <p:extLst>
      <p:ext uri="{BB962C8B-B14F-4D97-AF65-F5344CB8AC3E}">
        <p14:creationId xmlns:p14="http://schemas.microsoft.com/office/powerpoint/2010/main" val="550994764"/>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AHS Contractor </a:t>
            </a:r>
            <a:r>
              <a:rPr lang="en-US" dirty="0"/>
              <a:t>Guidelines </a:t>
            </a:r>
          </a:p>
        </p:txBody>
      </p:sp>
      <p:sp>
        <p:nvSpPr>
          <p:cNvPr id="7" name="Content Placeholder 6"/>
          <p:cNvSpPr>
            <a:spLocks noGrp="1"/>
          </p:cNvSpPr>
          <p:nvPr>
            <p:ph idx="1"/>
          </p:nvPr>
        </p:nvSpPr>
        <p:spPr>
          <a:xfrm>
            <a:off x="461963" y="1066800"/>
            <a:ext cx="8605837" cy="5105400"/>
          </a:xfrm>
        </p:spPr>
        <p:txBody>
          <a:bodyPr>
            <a:normAutofit/>
          </a:bodyPr>
          <a:lstStyle/>
          <a:p>
            <a:pPr>
              <a:buFont typeface="Wingdings" panose="05000000000000000000" pitchFamily="2" charset="2"/>
              <a:buChar char="§"/>
            </a:pPr>
            <a:r>
              <a:rPr lang="en-US" sz="2400" dirty="0" smtClean="0"/>
              <a:t>Contractors </a:t>
            </a:r>
            <a:r>
              <a:rPr lang="en-US" sz="2400" dirty="0"/>
              <a:t>working on AHS property will </a:t>
            </a:r>
            <a:r>
              <a:rPr lang="en-US" sz="2400" dirty="0" smtClean="0"/>
              <a:t>follow AHS </a:t>
            </a:r>
            <a:r>
              <a:rPr lang="en-US" sz="2400" dirty="0"/>
              <a:t>policies and will only use authorized entry points, elevators, </a:t>
            </a:r>
            <a:r>
              <a:rPr lang="en-US" sz="2400" dirty="0" smtClean="0"/>
              <a:t>restrooms</a:t>
            </a:r>
            <a:r>
              <a:rPr lang="en-US" sz="2400" dirty="0"/>
              <a:t>, and eating areas</a:t>
            </a:r>
            <a:r>
              <a:rPr lang="en-US" sz="2400" dirty="0" smtClean="0"/>
              <a:t>.</a:t>
            </a:r>
          </a:p>
          <a:p>
            <a:pPr>
              <a:buFont typeface="Wingdings" panose="05000000000000000000" pitchFamily="2" charset="2"/>
              <a:buChar char="§"/>
            </a:pPr>
            <a:r>
              <a:rPr lang="en-US" sz="2400" dirty="0" smtClean="0"/>
              <a:t>Prior to commencement of any project the Contractors Project Manager will obtain and review the following policies with all contracted personnel (policies may be obtained from the AHS Construction Manager or Safety Officer):</a:t>
            </a:r>
          </a:p>
          <a:p>
            <a:endParaRPr lang="en-US" sz="2400" dirty="0" smtClean="0"/>
          </a:p>
          <a:p>
            <a:pPr marL="514350" indent="-514350">
              <a:buFont typeface="+mj-lt"/>
              <a:buAutoNum type="arabicPeriod"/>
            </a:pPr>
            <a:r>
              <a:rPr lang="en-US" b="1" dirty="0" smtClean="0">
                <a:solidFill>
                  <a:srgbClr val="FF0000"/>
                </a:solidFill>
              </a:rPr>
              <a:t>Construction and Renovation Policy 800.016</a:t>
            </a:r>
          </a:p>
          <a:p>
            <a:pPr marL="514350" indent="-514350">
              <a:buFont typeface="+mj-lt"/>
              <a:buAutoNum type="arabicPeriod"/>
            </a:pPr>
            <a:r>
              <a:rPr lang="en-US" b="1" dirty="0" smtClean="0">
                <a:solidFill>
                  <a:srgbClr val="FF0000"/>
                </a:solidFill>
              </a:rPr>
              <a:t>Hot Work Permit Policy 900.005</a:t>
            </a:r>
          </a:p>
          <a:p>
            <a:pPr marL="514350" indent="-514350">
              <a:buFont typeface="+mj-lt"/>
              <a:buAutoNum type="arabicPeriod"/>
            </a:pPr>
            <a:r>
              <a:rPr lang="en-US" b="1" dirty="0" smtClean="0">
                <a:solidFill>
                  <a:srgbClr val="FF0000"/>
                </a:solidFill>
              </a:rPr>
              <a:t>Maintaining Fire/Smoke Rated Assemblies Policy 900.006</a:t>
            </a:r>
          </a:p>
          <a:p>
            <a:pPr marL="514350" indent="-514350">
              <a:buFont typeface="+mj-lt"/>
              <a:buAutoNum type="arabicPeriod"/>
            </a:pPr>
            <a:r>
              <a:rPr lang="en-US" b="1" dirty="0" smtClean="0">
                <a:solidFill>
                  <a:srgbClr val="FF0000"/>
                </a:solidFill>
              </a:rPr>
              <a:t>Confined Spaces Program 800.032</a:t>
            </a:r>
          </a:p>
          <a:p>
            <a:pPr marL="514350" indent="-514350">
              <a:buFont typeface="+mj-lt"/>
              <a:buAutoNum type="arabicPeriod"/>
            </a:pPr>
            <a:endParaRPr lang="en-US" sz="2600" b="1" dirty="0" smtClean="0"/>
          </a:p>
          <a:p>
            <a:pPr marL="514350" indent="-514350">
              <a:buFont typeface="+mj-lt"/>
              <a:buAutoNum type="arabicPeriod"/>
            </a:pPr>
            <a:endParaRPr lang="en-US" sz="2600" b="1" dirty="0"/>
          </a:p>
          <a:p>
            <a:pPr lvl="1">
              <a:buNone/>
            </a:pPr>
            <a:endParaRPr lang="en-US" sz="2600" dirty="0" smtClean="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AHS Contractor Guidelines continued </a:t>
            </a:r>
            <a:endParaRPr lang="en-US" dirty="0"/>
          </a:p>
        </p:txBody>
      </p:sp>
      <p:sp>
        <p:nvSpPr>
          <p:cNvPr id="7" name="Content Placeholder 6"/>
          <p:cNvSpPr>
            <a:spLocks noGrp="1"/>
          </p:cNvSpPr>
          <p:nvPr>
            <p:ph idx="1"/>
          </p:nvPr>
        </p:nvSpPr>
        <p:spPr>
          <a:xfrm>
            <a:off x="461963" y="1524000"/>
            <a:ext cx="8605837" cy="4648200"/>
          </a:xfrm>
        </p:spPr>
        <p:txBody>
          <a:bodyPr>
            <a:normAutofit/>
          </a:bodyPr>
          <a:lstStyle/>
          <a:p>
            <a:pPr marL="0" indent="0" algn="ctr">
              <a:buNone/>
            </a:pPr>
            <a:r>
              <a:rPr lang="en-US" sz="2400" dirty="0" smtClean="0"/>
              <a:t>Important Contact Numbers</a:t>
            </a:r>
          </a:p>
          <a:p>
            <a:pPr marL="0" indent="0">
              <a:buNone/>
            </a:pPr>
            <a:endParaRPr lang="en-US" sz="2600" b="1" dirty="0" smtClean="0"/>
          </a:p>
          <a:p>
            <a:pPr marL="514350" indent="-514350">
              <a:buFont typeface="+mj-lt"/>
              <a:buAutoNum type="arabicPeriod"/>
            </a:pPr>
            <a:endParaRPr lang="en-US" sz="2600" b="1" dirty="0"/>
          </a:p>
          <a:p>
            <a:pPr lvl="1">
              <a:buNone/>
            </a:pPr>
            <a:endParaRPr lang="en-US" sz="2600" dirty="0" smtClean="0"/>
          </a:p>
        </p:txBody>
      </p:sp>
      <p:graphicFrame>
        <p:nvGraphicFramePr>
          <p:cNvPr id="2" name="Table 1"/>
          <p:cNvGraphicFramePr>
            <a:graphicFrameLocks noGrp="1"/>
          </p:cNvGraphicFramePr>
          <p:nvPr>
            <p:extLst>
              <p:ext uri="{D42A27DB-BD31-4B8C-83A1-F6EECF244321}">
                <p14:modId xmlns:p14="http://schemas.microsoft.com/office/powerpoint/2010/main" val="4188453422"/>
              </p:ext>
            </p:extLst>
          </p:nvPr>
        </p:nvGraphicFramePr>
        <p:xfrm>
          <a:off x="1371600" y="2362200"/>
          <a:ext cx="6096000" cy="33375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US" dirty="0" smtClean="0"/>
                        <a:t>Department Name</a:t>
                      </a:r>
                      <a:endParaRPr lang="en-US" dirty="0"/>
                    </a:p>
                  </a:txBody>
                  <a:tcPr/>
                </a:tc>
                <a:tc>
                  <a:txBody>
                    <a:bodyPr/>
                    <a:lstStyle/>
                    <a:p>
                      <a:r>
                        <a:rPr lang="en-US" dirty="0" smtClean="0"/>
                        <a:t>Phone</a:t>
                      </a:r>
                      <a:r>
                        <a:rPr lang="en-US" baseline="0" dirty="0" smtClean="0"/>
                        <a:t> Number</a:t>
                      </a:r>
                      <a:endParaRPr lang="en-US" dirty="0"/>
                    </a:p>
                  </a:txBody>
                  <a:tcPr/>
                </a:tc>
                <a:extLst>
                  <a:ext uri="{0D108BD9-81ED-4DB2-BD59-A6C34878D82A}">
                    <a16:rowId xmlns:a16="http://schemas.microsoft.com/office/drawing/2014/main" val="10000"/>
                  </a:ext>
                </a:extLst>
              </a:tr>
              <a:tr h="370840">
                <a:tc>
                  <a:txBody>
                    <a:bodyPr/>
                    <a:lstStyle/>
                    <a:p>
                      <a:r>
                        <a:rPr lang="en-US" dirty="0" smtClean="0"/>
                        <a:t>Switchboard Operator</a:t>
                      </a:r>
                      <a:endParaRPr lang="en-US" dirty="0"/>
                    </a:p>
                  </a:txBody>
                  <a:tcPr/>
                </a:tc>
                <a:tc>
                  <a:txBody>
                    <a:bodyPr/>
                    <a:lstStyle/>
                    <a:p>
                      <a:r>
                        <a:rPr lang="en-US" dirty="0" smtClean="0"/>
                        <a:t>740-779-7500</a:t>
                      </a:r>
                      <a:endParaRPr lang="en-US" dirty="0"/>
                    </a:p>
                  </a:txBody>
                  <a:tcPr/>
                </a:tc>
                <a:extLst>
                  <a:ext uri="{0D108BD9-81ED-4DB2-BD59-A6C34878D82A}">
                    <a16:rowId xmlns:a16="http://schemas.microsoft.com/office/drawing/2014/main" val="10001"/>
                  </a:ext>
                </a:extLst>
              </a:tr>
              <a:tr h="370840">
                <a:tc>
                  <a:txBody>
                    <a:bodyPr/>
                    <a:lstStyle/>
                    <a:p>
                      <a:r>
                        <a:rPr lang="en-US" dirty="0" smtClean="0"/>
                        <a:t>Construction Manager</a:t>
                      </a:r>
                      <a:endParaRPr lang="en-US" dirty="0"/>
                    </a:p>
                  </a:txBody>
                  <a:tcPr/>
                </a:tc>
                <a:tc>
                  <a:txBody>
                    <a:bodyPr/>
                    <a:lstStyle/>
                    <a:p>
                      <a:r>
                        <a:rPr lang="en-US" dirty="0" smtClean="0"/>
                        <a:t>740-779-7502</a:t>
                      </a:r>
                      <a:endParaRPr lang="en-US" dirty="0"/>
                    </a:p>
                  </a:txBody>
                  <a:tcPr/>
                </a:tc>
                <a:extLst>
                  <a:ext uri="{0D108BD9-81ED-4DB2-BD59-A6C34878D82A}">
                    <a16:rowId xmlns:a16="http://schemas.microsoft.com/office/drawing/2014/main" val="10002"/>
                  </a:ext>
                </a:extLst>
              </a:tr>
              <a:tr h="370840">
                <a:tc>
                  <a:txBody>
                    <a:bodyPr/>
                    <a:lstStyle/>
                    <a:p>
                      <a:r>
                        <a:rPr lang="en-US" dirty="0" smtClean="0"/>
                        <a:t>Safety Officer</a:t>
                      </a:r>
                      <a:endParaRPr lang="en-US" dirty="0"/>
                    </a:p>
                  </a:txBody>
                  <a:tcPr/>
                </a:tc>
                <a:tc>
                  <a:txBody>
                    <a:bodyPr/>
                    <a:lstStyle/>
                    <a:p>
                      <a:r>
                        <a:rPr lang="en-US" dirty="0" smtClean="0"/>
                        <a:t>740-779-8681</a:t>
                      </a:r>
                      <a:endParaRPr lang="en-US" dirty="0"/>
                    </a:p>
                  </a:txBody>
                  <a:tcPr/>
                </a:tc>
                <a:extLst>
                  <a:ext uri="{0D108BD9-81ED-4DB2-BD59-A6C34878D82A}">
                    <a16:rowId xmlns:a16="http://schemas.microsoft.com/office/drawing/2014/main" val="10003"/>
                  </a:ext>
                </a:extLst>
              </a:tr>
              <a:tr h="370840">
                <a:tc>
                  <a:txBody>
                    <a:bodyPr/>
                    <a:lstStyle/>
                    <a:p>
                      <a:r>
                        <a:rPr lang="en-US" dirty="0" smtClean="0"/>
                        <a:t>Building/Plant Supervisor</a:t>
                      </a:r>
                      <a:endParaRPr lang="en-US" dirty="0"/>
                    </a:p>
                  </a:txBody>
                  <a:tcPr/>
                </a:tc>
                <a:tc>
                  <a:txBody>
                    <a:bodyPr/>
                    <a:lstStyle/>
                    <a:p>
                      <a:r>
                        <a:rPr lang="en-US" dirty="0" smtClean="0"/>
                        <a:t>740-779-7506</a:t>
                      </a:r>
                      <a:endParaRPr lang="en-US" dirty="0"/>
                    </a:p>
                  </a:txBody>
                  <a:tcPr/>
                </a:tc>
                <a:extLst>
                  <a:ext uri="{0D108BD9-81ED-4DB2-BD59-A6C34878D82A}">
                    <a16:rowId xmlns:a16="http://schemas.microsoft.com/office/drawing/2014/main" val="10004"/>
                  </a:ext>
                </a:extLst>
              </a:tr>
              <a:tr h="370840">
                <a:tc>
                  <a:txBody>
                    <a:bodyPr/>
                    <a:lstStyle/>
                    <a:p>
                      <a:r>
                        <a:rPr lang="en-US" dirty="0" smtClean="0"/>
                        <a:t>Facility Operations</a:t>
                      </a:r>
                      <a:endParaRPr lang="en-US" dirty="0"/>
                    </a:p>
                  </a:txBody>
                  <a:tcPr/>
                </a:tc>
                <a:tc>
                  <a:txBody>
                    <a:bodyPr/>
                    <a:lstStyle/>
                    <a:p>
                      <a:r>
                        <a:rPr lang="en-US" dirty="0" smtClean="0"/>
                        <a:t>740-779-7368 or 7509</a:t>
                      </a:r>
                      <a:endParaRPr lang="en-US" dirty="0"/>
                    </a:p>
                  </a:txBody>
                  <a:tcPr/>
                </a:tc>
                <a:extLst>
                  <a:ext uri="{0D108BD9-81ED-4DB2-BD59-A6C34878D82A}">
                    <a16:rowId xmlns:a16="http://schemas.microsoft.com/office/drawing/2014/main" val="10005"/>
                  </a:ext>
                </a:extLst>
              </a:tr>
              <a:tr h="370840">
                <a:tc>
                  <a:txBody>
                    <a:bodyPr/>
                    <a:lstStyle/>
                    <a:p>
                      <a:r>
                        <a:rPr lang="en-US" dirty="0" smtClean="0"/>
                        <a:t>Infection Prevention</a:t>
                      </a:r>
                      <a:endParaRPr lang="en-US" dirty="0"/>
                    </a:p>
                  </a:txBody>
                  <a:tcPr/>
                </a:tc>
                <a:tc>
                  <a:txBody>
                    <a:bodyPr/>
                    <a:lstStyle/>
                    <a:p>
                      <a:r>
                        <a:rPr lang="en-US" dirty="0" smtClean="0"/>
                        <a:t>740-779-8118</a:t>
                      </a:r>
                      <a:endParaRPr lang="en-US" dirty="0"/>
                    </a:p>
                  </a:txBody>
                  <a:tcPr/>
                </a:tc>
                <a:extLst>
                  <a:ext uri="{0D108BD9-81ED-4DB2-BD59-A6C34878D82A}">
                    <a16:rowId xmlns:a16="http://schemas.microsoft.com/office/drawing/2014/main" val="10006"/>
                  </a:ext>
                </a:extLst>
              </a:tr>
              <a:tr h="370840">
                <a:tc>
                  <a:txBody>
                    <a:bodyPr/>
                    <a:lstStyle/>
                    <a:p>
                      <a:r>
                        <a:rPr lang="en-US" dirty="0" smtClean="0"/>
                        <a:t>Adena</a:t>
                      </a:r>
                      <a:r>
                        <a:rPr lang="en-US" baseline="0" dirty="0" smtClean="0"/>
                        <a:t> Security</a:t>
                      </a:r>
                      <a:endParaRPr lang="en-US" dirty="0"/>
                    </a:p>
                  </a:txBody>
                  <a:tcPr/>
                </a:tc>
                <a:tc>
                  <a:txBody>
                    <a:bodyPr/>
                    <a:lstStyle/>
                    <a:p>
                      <a:r>
                        <a:rPr lang="en-US" dirty="0" smtClean="0"/>
                        <a:t>740-779-7505</a:t>
                      </a:r>
                      <a:endParaRPr lang="en-US" dirty="0"/>
                    </a:p>
                  </a:txBody>
                  <a:tcPr/>
                </a:tc>
                <a:extLst>
                  <a:ext uri="{0D108BD9-81ED-4DB2-BD59-A6C34878D82A}">
                    <a16:rowId xmlns:a16="http://schemas.microsoft.com/office/drawing/2014/main" val="10007"/>
                  </a:ext>
                </a:extLst>
              </a:tr>
              <a:tr h="370840">
                <a:tc>
                  <a:txBody>
                    <a:bodyPr/>
                    <a:lstStyle/>
                    <a:p>
                      <a:r>
                        <a:rPr lang="en-US" dirty="0" smtClean="0"/>
                        <a:t>Environmental Services</a:t>
                      </a:r>
                      <a:endParaRPr lang="en-US" dirty="0"/>
                    </a:p>
                  </a:txBody>
                  <a:tcPr/>
                </a:tc>
                <a:tc>
                  <a:txBody>
                    <a:bodyPr/>
                    <a:lstStyle/>
                    <a:p>
                      <a:r>
                        <a:rPr lang="en-US" dirty="0" smtClean="0"/>
                        <a:t>740-779-7968</a:t>
                      </a:r>
                      <a:endParaRPr lang="en-US"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21612502"/>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dirty="0"/>
              <a:t>Before entering Adena Health System property, please make sure you are wearing your:</a:t>
            </a:r>
          </a:p>
          <a:p>
            <a:pPr>
              <a:buFont typeface="Wingdings" panose="05000000000000000000" pitchFamily="2" charset="2"/>
              <a:buChar char="§"/>
            </a:pPr>
            <a:r>
              <a:rPr lang="en-US" sz="2400" dirty="0"/>
              <a:t>AHS Badge</a:t>
            </a:r>
          </a:p>
          <a:p>
            <a:pPr>
              <a:buFont typeface="Wingdings" panose="05000000000000000000" pitchFamily="2" charset="2"/>
              <a:buChar char="§"/>
            </a:pPr>
            <a:r>
              <a:rPr lang="en-US" sz="2400" dirty="0"/>
              <a:t>Hard Hat</a:t>
            </a:r>
          </a:p>
          <a:p>
            <a:pPr>
              <a:buFont typeface="Wingdings" panose="05000000000000000000" pitchFamily="2" charset="2"/>
              <a:buChar char="§"/>
            </a:pPr>
            <a:r>
              <a:rPr lang="en-US" sz="2400" dirty="0"/>
              <a:t>Safety glasses and/or other PPE</a:t>
            </a:r>
          </a:p>
          <a:p>
            <a:pPr>
              <a:buFont typeface="Wingdings" panose="05000000000000000000" pitchFamily="2" charset="2"/>
              <a:buChar char="§"/>
            </a:pPr>
            <a:r>
              <a:rPr lang="en-US" sz="2400" dirty="0"/>
              <a:t>Complete the AHS Construction Daily Worksite Inspection </a:t>
            </a:r>
            <a:r>
              <a:rPr lang="en-US" sz="2400" dirty="0" smtClean="0"/>
              <a:t>Checklist (Click on Daily Checklist on the Contractor home page)</a:t>
            </a:r>
            <a:endParaRPr lang="en-US" sz="2400" dirty="0"/>
          </a:p>
        </p:txBody>
      </p:sp>
      <p:sp>
        <p:nvSpPr>
          <p:cNvPr id="3" name="Title 2"/>
          <p:cNvSpPr>
            <a:spLocks noGrp="1"/>
          </p:cNvSpPr>
          <p:nvPr>
            <p:ph type="title"/>
          </p:nvPr>
        </p:nvSpPr>
        <p:spPr/>
        <p:txBody>
          <a:bodyPr/>
          <a:lstStyle/>
          <a:p>
            <a:r>
              <a:rPr lang="en-US" dirty="0" smtClean="0"/>
              <a:t>AHS Contractor Guidelines continued</a:t>
            </a:r>
            <a:endParaRPr lang="en-US" dirty="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dirty="0" smtClean="0"/>
              <a:t>No smoking in any buildings or outdoor areas owned and/or operated by Adena Health System</a:t>
            </a:r>
          </a:p>
          <a:p>
            <a:pPr>
              <a:buFont typeface="Wingdings" panose="05000000000000000000" pitchFamily="2" charset="2"/>
              <a:buChar char="§"/>
            </a:pPr>
            <a:r>
              <a:rPr lang="en-US" sz="2400" dirty="0"/>
              <a:t>E</a:t>
            </a:r>
            <a:r>
              <a:rPr lang="en-US" sz="2400" dirty="0" smtClean="0"/>
              <a:t>ating and drinking shall be limited to designated break areas (water is ok inside the construction area)</a:t>
            </a:r>
            <a:endParaRPr lang="en-US" sz="2400" dirty="0"/>
          </a:p>
        </p:txBody>
      </p:sp>
      <p:sp>
        <p:nvSpPr>
          <p:cNvPr id="3" name="Title 2"/>
          <p:cNvSpPr>
            <a:spLocks noGrp="1"/>
          </p:cNvSpPr>
          <p:nvPr>
            <p:ph type="title"/>
          </p:nvPr>
        </p:nvSpPr>
        <p:spPr/>
        <p:txBody>
          <a:bodyPr/>
          <a:lstStyle/>
          <a:p>
            <a:r>
              <a:rPr lang="en-US" dirty="0" smtClean="0"/>
              <a:t>AHS Contractor Guidelines continued</a:t>
            </a:r>
            <a:endParaRPr lang="en-US" dirty="0"/>
          </a:p>
        </p:txBody>
      </p:sp>
      <p:pic>
        <p:nvPicPr>
          <p:cNvPr id="4" name="Picture 3" descr="600px-No_smoking_nuvola__svg.png"/>
          <p:cNvPicPr>
            <a:picLocks noChangeAspect="1"/>
          </p:cNvPicPr>
          <p:nvPr/>
        </p:nvPicPr>
        <p:blipFill>
          <a:blip r:embed="rId2" cstate="print"/>
          <a:stretch>
            <a:fillRect/>
          </a:stretch>
        </p:blipFill>
        <p:spPr>
          <a:xfrm>
            <a:off x="3429000" y="3276600"/>
            <a:ext cx="2628900" cy="2628900"/>
          </a:xfrm>
          <a:prstGeom prst="rect">
            <a:avLst/>
          </a:prstGeom>
        </p:spPr>
      </p:pic>
    </p:spTree>
    <p:extLst>
      <p:ext uri="{BB962C8B-B14F-4D97-AF65-F5344CB8AC3E}">
        <p14:creationId xmlns:p14="http://schemas.microsoft.com/office/powerpoint/2010/main" val="932721199"/>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529637" cy="4876800"/>
          </a:xfrm>
        </p:spPr>
        <p:txBody>
          <a:bodyPr>
            <a:normAutofit/>
          </a:bodyPr>
          <a:lstStyle/>
          <a:p>
            <a:pPr>
              <a:buFont typeface="Wingdings" panose="05000000000000000000" pitchFamily="2" charset="2"/>
              <a:buChar char="§"/>
            </a:pPr>
            <a:r>
              <a:rPr lang="en-US" sz="2400" dirty="0" smtClean="0"/>
              <a:t>Patients, staff and visitors ALWAYS have the right-of-way in elevators and hallways</a:t>
            </a:r>
          </a:p>
          <a:p>
            <a:pPr>
              <a:buFont typeface="Wingdings" panose="05000000000000000000" pitchFamily="2" charset="2"/>
              <a:buChar char="§"/>
            </a:pPr>
            <a:r>
              <a:rPr lang="en-US" sz="2400" dirty="0" smtClean="0"/>
              <a:t>Clear pathways for patients, staff and visitors</a:t>
            </a:r>
          </a:p>
          <a:p>
            <a:pPr>
              <a:buFont typeface="Wingdings" panose="05000000000000000000" pitchFamily="2" charset="2"/>
              <a:buChar char="§"/>
            </a:pPr>
            <a:r>
              <a:rPr lang="en-US" sz="2400" dirty="0" smtClean="0"/>
              <a:t>Do not slow down day-to-day AHS operations</a:t>
            </a:r>
            <a:endParaRPr lang="en-US" sz="2400" dirty="0"/>
          </a:p>
        </p:txBody>
      </p:sp>
      <p:sp>
        <p:nvSpPr>
          <p:cNvPr id="3" name="Title 2"/>
          <p:cNvSpPr>
            <a:spLocks noGrp="1"/>
          </p:cNvSpPr>
          <p:nvPr>
            <p:ph type="title"/>
          </p:nvPr>
        </p:nvSpPr>
        <p:spPr/>
        <p:txBody>
          <a:bodyPr/>
          <a:lstStyle/>
          <a:p>
            <a:r>
              <a:rPr lang="en-US" dirty="0" smtClean="0"/>
              <a:t>AHS Contractor Guidelines continued</a:t>
            </a:r>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8855" y="3733800"/>
            <a:ext cx="422632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8982610"/>
      </p:ext>
    </p:extLst>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Adena Brand">
      <a:dk1>
        <a:sysClr val="windowText" lastClr="000000"/>
      </a:dk1>
      <a:lt1>
        <a:sysClr val="window" lastClr="FFFFFF"/>
      </a:lt1>
      <a:dk2>
        <a:srgbClr val="1F497D"/>
      </a:dk2>
      <a:lt2>
        <a:srgbClr val="EEECE1"/>
      </a:lt2>
      <a:accent1>
        <a:srgbClr val="0065A4"/>
      </a:accent1>
      <a:accent2>
        <a:srgbClr val="83B534"/>
      </a:accent2>
      <a:accent3>
        <a:srgbClr val="F77819"/>
      </a:accent3>
      <a:accent4>
        <a:srgbClr val="4BACC6"/>
      </a:accent4>
      <a:accent5>
        <a:srgbClr val="FAFAE0"/>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1853</TotalTime>
  <Words>3353</Words>
  <Application>Microsoft Office PowerPoint</Application>
  <PresentationFormat>On-screen Show (4:3)</PresentationFormat>
  <Paragraphs>324</Paragraphs>
  <Slides>49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ＭＳ Ｐゴシック</vt:lpstr>
      <vt:lpstr>Arial</vt:lpstr>
      <vt:lpstr>Calibri</vt:lpstr>
      <vt:lpstr>Wingdings</vt:lpstr>
      <vt:lpstr>Office Theme</vt:lpstr>
      <vt:lpstr>Adena Health System Contractor Orientation and  Safety Education</vt:lpstr>
      <vt:lpstr>Adena Health System (AHS) Badges</vt:lpstr>
      <vt:lpstr>AHS Dress Code</vt:lpstr>
      <vt:lpstr>AHS Parking</vt:lpstr>
      <vt:lpstr>AHS Contractor Guidelines </vt:lpstr>
      <vt:lpstr>AHS Contractor Guidelines continued </vt:lpstr>
      <vt:lpstr>AHS Contractor Guidelines continued</vt:lpstr>
      <vt:lpstr>AHS Contractor Guidelines continued</vt:lpstr>
      <vt:lpstr>AHS Contractor Guidelines continued</vt:lpstr>
      <vt:lpstr>AHS Contractor Guidelines continued</vt:lpstr>
      <vt:lpstr>AHS General Privacy Guidelines</vt:lpstr>
      <vt:lpstr>AHS After-Hours Work Guidelines</vt:lpstr>
      <vt:lpstr>AHS Utility Shutdowns</vt:lpstr>
      <vt:lpstr>AHS Infection Control Risk Assessment (ICRA)</vt:lpstr>
      <vt:lpstr>AHS ICRA continued</vt:lpstr>
      <vt:lpstr>AHS ICRA continued</vt:lpstr>
      <vt:lpstr>AHS Interim Life Safety Measures (ILSM)</vt:lpstr>
      <vt:lpstr>AHS Containment Measures</vt:lpstr>
      <vt:lpstr>AHS Containment Measures continued</vt:lpstr>
      <vt:lpstr>AHS Containment Measures continued</vt:lpstr>
      <vt:lpstr>AHS Containment Measures High Risk Areas</vt:lpstr>
      <vt:lpstr>AHS PPE Requirements</vt:lpstr>
      <vt:lpstr>AHS PPE Requirements continued</vt:lpstr>
      <vt:lpstr>AHS PPE Requirements continued</vt:lpstr>
      <vt:lpstr>AHS Waste Guidelines</vt:lpstr>
      <vt:lpstr>AHS Waste Guidelines continued</vt:lpstr>
      <vt:lpstr>AHS Cleaning Guidelines</vt:lpstr>
      <vt:lpstr>AHS Cleaning Guidelines continued</vt:lpstr>
      <vt:lpstr>AHS Electrical Safety Guidelines</vt:lpstr>
      <vt:lpstr>AHS Ladder Safety Guidelines</vt:lpstr>
      <vt:lpstr>AHS Ladder Safety continued</vt:lpstr>
      <vt:lpstr>AHS Ladder Safety continued</vt:lpstr>
      <vt:lpstr>AHS Ladder Safety continued</vt:lpstr>
      <vt:lpstr>AHS Ladder Safety continued</vt:lpstr>
      <vt:lpstr>AHS Fall Prevention Guidelines</vt:lpstr>
      <vt:lpstr>Safety Data Sheets</vt:lpstr>
      <vt:lpstr>AHS Hazardous Chemical Guidelines</vt:lpstr>
      <vt:lpstr>AHS Hot Work Permits</vt:lpstr>
      <vt:lpstr>AHS Hot Work Permits continued</vt:lpstr>
      <vt:lpstr>AHS Lockout/Tag-out Guidelines</vt:lpstr>
      <vt:lpstr>AHS Confined Space Guidelines</vt:lpstr>
      <vt:lpstr>AHS Bloodborne Pathogens Guidelines</vt:lpstr>
      <vt:lpstr>Bloodborne Pathogens Guidelines continued</vt:lpstr>
      <vt:lpstr>AHS Injury Guidelines</vt:lpstr>
      <vt:lpstr>AHS Emergency Codes</vt:lpstr>
      <vt:lpstr>AHS Emergency Codes continued</vt:lpstr>
      <vt:lpstr>AHS Emergency Codes continued</vt:lpstr>
      <vt:lpstr>Workplace Violence</vt:lpstr>
      <vt:lpstr>Thank You for Promoting a Safety Culture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dc:creator>
  <cp:lastModifiedBy>Kokish, Bryan</cp:lastModifiedBy>
  <cp:revision>158</cp:revision>
  <cp:lastPrinted>2016-11-11T01:31:14Z</cp:lastPrinted>
  <dcterms:created xsi:type="dcterms:W3CDTF">2010-08-18T18:58:58Z</dcterms:created>
  <dcterms:modified xsi:type="dcterms:W3CDTF">2023-02-14T16:57:22Z</dcterms:modified>
</cp:coreProperties>
</file>