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9" r:id="rId3"/>
    <p:sldId id="261" r:id="rId4"/>
    <p:sldId id="264" r:id="rId5"/>
    <p:sldId id="266"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91" r:id="rId26"/>
    <p:sldId id="290" r:id="rId27"/>
    <p:sldId id="289" r:id="rId28"/>
    <p:sldId id="288" r:id="rId29"/>
    <p:sldId id="287" r:id="rId30"/>
    <p:sldId id="286" r:id="rId31"/>
    <p:sldId id="285" r:id="rId32"/>
    <p:sldId id="296" r:id="rId33"/>
    <p:sldId id="295" r:id="rId34"/>
    <p:sldId id="294" r:id="rId35"/>
    <p:sldId id="298" r:id="rId36"/>
    <p:sldId id="299" r:id="rId37"/>
    <p:sldId id="303" r:id="rId38"/>
    <p:sldId id="302" r:id="rId39"/>
    <p:sldId id="301" r:id="rId40"/>
    <p:sldId id="300" r:id="rId41"/>
    <p:sldId id="297" r:id="rId42"/>
    <p:sldId id="293" r:id="rId43"/>
    <p:sldId id="305" r:id="rId44"/>
    <p:sldId id="307" r:id="rId45"/>
    <p:sldId id="308" r:id="rId46"/>
    <p:sldId id="309" r:id="rId47"/>
    <p:sldId id="306" r:id="rId48"/>
    <p:sldId id="304" r:id="rId49"/>
    <p:sldId id="292" r:id="rId50"/>
    <p:sldId id="310" r:id="rId51"/>
    <p:sldId id="260"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7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885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1"/>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50"/>
          </a:xfrm>
          <a:prstGeom prst="rect">
            <a:avLst/>
          </a:prstGeom>
        </p:spPr>
        <p:txBody>
          <a:bodyPr/>
          <a:lstStyle/>
          <a:p>
            <a:r>
              <a:t>Slide Title</a:t>
            </a:r>
          </a:p>
        </p:txBody>
      </p:sp>
      <p:sp>
        <p:nvSpPr>
          <p:cNvPr id="80"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56.jpg"/></Relationships>
</file>

<file path=ppt/slides/_rels/slide51.xml.rels><?xml version="1.0" encoding="UTF-8" standalone="yes"?>
<Relationships xmlns="http://schemas.openxmlformats.org/package/2006/relationships"><Relationship Id="rId3" Type="http://schemas.openxmlformats.org/officeDocument/2006/relationships/hyperlink" Target="mailto:rhiles@adena.org" TargetMode="External"/><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hyperlink" Target="mailto:troyster@adena.org" TargetMode="External"/><Relationship Id="rId5" Type="http://schemas.openxmlformats.org/officeDocument/2006/relationships/hyperlink" Target="mailto:edavis@adena.org" TargetMode="External"/><Relationship Id="rId4" Type="http://schemas.openxmlformats.org/officeDocument/2006/relationships/hyperlink" Target="mailto:jabner@adena.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1" name="Author and Date"/>
          <p:cNvSpPr txBox="1">
            <a:spLocks noGrp="1"/>
          </p:cNvSpPr>
          <p:nvPr>
            <p:ph type="body" sz="quarter" idx="1"/>
          </p:nvPr>
        </p:nvSpPr>
        <p:spPr>
          <a:xfrm>
            <a:off x="963577" y="8828690"/>
            <a:ext cx="21971002" cy="3456806"/>
          </a:xfrm>
          <a:prstGeom prst="rect">
            <a:avLst/>
          </a:prstGeom>
        </p:spPr>
        <p:txBody>
          <a:bodyPr>
            <a:normAutofit fontScale="92500" lnSpcReduction="10000"/>
          </a:bodyPr>
          <a:lstStyle/>
          <a:p>
            <a:pPr algn="ctr">
              <a:defRPr>
                <a:solidFill>
                  <a:srgbClr val="1652A2"/>
                </a:solidFill>
                <a:latin typeface="Arial"/>
                <a:ea typeface="Arial"/>
                <a:cs typeface="Arial"/>
                <a:sym typeface="Arial"/>
              </a:defRPr>
            </a:pPr>
            <a:r>
              <a:rPr lang="en-US" sz="6600" dirty="0"/>
              <a:t>Adena </a:t>
            </a:r>
            <a:r>
              <a:rPr lang="en-US" sz="6600" dirty="0" smtClean="0"/>
              <a:t>Health</a:t>
            </a:r>
            <a:r>
              <a:rPr lang="en-US" sz="6600" dirty="0"/>
              <a:t/>
            </a:r>
            <a:br>
              <a:rPr lang="en-US" sz="6600" dirty="0"/>
            </a:br>
            <a:r>
              <a:rPr lang="en-US" sz="6600" dirty="0"/>
              <a:t>Contractor Orientation and </a:t>
            </a:r>
            <a:br>
              <a:rPr lang="en-US" sz="6600" dirty="0"/>
            </a:br>
            <a:r>
              <a:rPr lang="en-US" sz="6600" dirty="0"/>
              <a:t>Safety </a:t>
            </a:r>
            <a:r>
              <a:rPr lang="en-US" sz="6600" dirty="0" smtClean="0"/>
              <a:t>Education</a:t>
            </a:r>
          </a:p>
          <a:p>
            <a:pPr algn="ctr">
              <a:defRPr>
                <a:solidFill>
                  <a:srgbClr val="1652A2"/>
                </a:solidFill>
                <a:latin typeface="Arial"/>
                <a:ea typeface="Arial"/>
                <a:cs typeface="Arial"/>
                <a:sym typeface="Arial"/>
              </a:defRPr>
            </a:pPr>
            <a:r>
              <a:rPr lang="en-US" sz="6600" dirty="0" smtClean="0"/>
              <a:t>(Construction Worker)</a:t>
            </a:r>
            <a:endParaRPr sz="66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a:bodyPr>
          <a:lstStyle/>
          <a:p>
            <a:pPr>
              <a:defRPr sz="9000" spc="-180">
                <a:solidFill>
                  <a:srgbClr val="FFFFFF"/>
                </a:solidFill>
                <a:latin typeface="Arial"/>
                <a:ea typeface="Arial"/>
                <a:cs typeface="Arial"/>
                <a:sym typeface="Arial"/>
              </a:defRPr>
            </a:pPr>
            <a:r>
              <a:rPr lang="en-US" dirty="0" smtClean="0"/>
              <a:t>General </a:t>
            </a:r>
            <a:r>
              <a:rPr lang="en-US" dirty="0"/>
              <a:t>Privacy Guidelines</a:t>
            </a:r>
            <a:endParaRPr dirty="0"/>
          </a:p>
        </p:txBody>
      </p:sp>
      <p:sp>
        <p:nvSpPr>
          <p:cNvPr id="166" name="Presentation Subtitle"/>
          <p:cNvSpPr txBox="1">
            <a:spLocks noGrp="1"/>
          </p:cNvSpPr>
          <p:nvPr>
            <p:ph type="body" idx="1"/>
          </p:nvPr>
        </p:nvSpPr>
        <p:spPr>
          <a:xfrm>
            <a:off x="1131991" y="4035972"/>
            <a:ext cx="22244574" cy="9680027"/>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3200" dirty="0">
                <a:solidFill>
                  <a:schemeClr val="bg2">
                    <a:lumMod val="50000"/>
                  </a:schemeClr>
                </a:solidFill>
              </a:rPr>
              <a:t>DO NOT </a:t>
            </a:r>
            <a:r>
              <a:rPr lang="en-US" sz="3200" dirty="0"/>
              <a:t>look in patient or procedure rooms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3200" dirty="0"/>
              <a:t>Follow the “3 second look” rule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3200" dirty="0"/>
              <a:t>Avoid foul language and extremely loud conversations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3200" dirty="0"/>
              <a:t>Respect all Adena Health </a:t>
            </a:r>
            <a:r>
              <a:rPr lang="en-US" sz="3200" dirty="0" smtClean="0"/>
              <a:t>patients</a:t>
            </a:r>
            <a:r>
              <a:rPr lang="en-US" sz="3200" dirty="0"/>
              <a:t>’, staff and visitors’ privacy</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3200" dirty="0"/>
              <a:t>If a complaint is reported by a patient, visitor or staff member for inappropriate behavior or breach of </a:t>
            </a:r>
            <a:r>
              <a:rPr lang="en-US" sz="3200" dirty="0" smtClean="0"/>
              <a:t>privacy.</a:t>
            </a:r>
            <a:endParaRPr lang="en-US" sz="3200" dirty="0"/>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72350">
            <a:off x="16449141" y="4433965"/>
            <a:ext cx="5277578" cy="2638789"/>
          </a:xfrm>
          <a:prstGeom prst="rect">
            <a:avLst/>
          </a:prstGeom>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642" y="8875985"/>
            <a:ext cx="5948855" cy="395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907913" y="10070501"/>
            <a:ext cx="9887108" cy="1569660"/>
          </a:xfrm>
          <a:prstGeom prst="rect">
            <a:avLst/>
          </a:prstGeom>
        </p:spPr>
        <p:txBody>
          <a:bodyPr wrap="square">
            <a:spAutoFit/>
          </a:bodyPr>
          <a:lstStyle/>
          <a:p>
            <a:r>
              <a:rPr lang="en-US" sz="3200" b="1" dirty="0">
                <a:solidFill>
                  <a:srgbClr val="FF0000"/>
                </a:solidFill>
              </a:rPr>
              <a:t>Adena Health </a:t>
            </a:r>
            <a:r>
              <a:rPr lang="en-US" sz="3200" b="1" dirty="0" smtClean="0">
                <a:solidFill>
                  <a:srgbClr val="FF0000"/>
                </a:solidFill>
              </a:rPr>
              <a:t>reserves </a:t>
            </a:r>
            <a:r>
              <a:rPr lang="en-US" sz="3200" b="1" dirty="0">
                <a:solidFill>
                  <a:srgbClr val="FF0000"/>
                </a:solidFill>
              </a:rPr>
              <a:t>the right to remove any contractor </a:t>
            </a:r>
            <a:r>
              <a:rPr lang="en-US" sz="3200" b="1" dirty="0" smtClean="0">
                <a:solidFill>
                  <a:srgbClr val="FF0000"/>
                </a:solidFill>
              </a:rPr>
              <a:t>that </a:t>
            </a:r>
            <a:r>
              <a:rPr lang="en-US" sz="3200" b="1" dirty="0">
                <a:solidFill>
                  <a:srgbClr val="FF0000"/>
                </a:solidFill>
              </a:rPr>
              <a:t>is reported for inappropriate </a:t>
            </a:r>
          </a:p>
          <a:p>
            <a:r>
              <a:rPr lang="en-US" sz="3200" b="1" dirty="0">
                <a:solidFill>
                  <a:srgbClr val="FF0000"/>
                </a:solidFill>
              </a:rPr>
              <a:t> </a:t>
            </a:r>
            <a:r>
              <a:rPr lang="en-US" sz="3200" b="1" dirty="0" smtClean="0">
                <a:solidFill>
                  <a:srgbClr val="FF0000"/>
                </a:solidFill>
              </a:rPr>
              <a:t>behavior </a:t>
            </a:r>
            <a:r>
              <a:rPr lang="en-US" sz="3200" b="1" dirty="0">
                <a:solidFill>
                  <a:srgbClr val="FF0000"/>
                </a:solidFill>
              </a:rPr>
              <a:t>or privacy breaches</a:t>
            </a:r>
            <a:r>
              <a:rPr lang="en-US" sz="3200" b="1" dirty="0" smtClean="0">
                <a:solidFill>
                  <a:srgbClr val="FF0000"/>
                </a:solidFill>
              </a:rPr>
              <a:t>. </a:t>
            </a:r>
            <a:endParaRPr lang="en-US" sz="3200" b="1" dirty="0">
              <a:solidFill>
                <a:srgbClr val="FF0000"/>
              </a:solidFill>
            </a:endParaRPr>
          </a:p>
        </p:txBody>
      </p:sp>
    </p:spTree>
    <p:extLst>
      <p:ext uri="{BB962C8B-B14F-4D97-AF65-F5344CB8AC3E}">
        <p14:creationId xmlns:p14="http://schemas.microsoft.com/office/powerpoint/2010/main" val="336307090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After-Hours </a:t>
            </a:r>
            <a:r>
              <a:rPr lang="en-US" dirty="0"/>
              <a:t>Work Guidelines</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algn="ctr" defTabSz="2438337">
              <a:lnSpc>
                <a:spcPct val="90000"/>
              </a:lnSpc>
              <a:spcBef>
                <a:spcPts val="4500"/>
              </a:spcBef>
              <a:defRPr sz="5000" b="0">
                <a:solidFill>
                  <a:srgbClr val="5E5E5E"/>
                </a:solidFill>
                <a:latin typeface="Arial"/>
                <a:ea typeface="Arial"/>
                <a:cs typeface="Arial"/>
                <a:sym typeface="Arial"/>
              </a:defRPr>
            </a:pPr>
            <a:r>
              <a:rPr lang="en-US" sz="6600" dirty="0"/>
              <a:t>To complete after-hours work, notify the Adena Health  Project Manager at least </a:t>
            </a:r>
            <a:r>
              <a:rPr lang="en-US" sz="6600" dirty="0">
                <a:solidFill>
                  <a:srgbClr val="FF0000"/>
                </a:solidFill>
              </a:rPr>
              <a:t>24 hours in advance</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144" y="6794526"/>
            <a:ext cx="8570268" cy="571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5928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Utility </a:t>
            </a:r>
            <a:r>
              <a:rPr lang="en-US" dirty="0"/>
              <a:t>Shutdowns</a:t>
            </a:r>
            <a:br>
              <a:rPr lang="en-US" dirty="0"/>
            </a:br>
            <a:endParaRPr dirty="0"/>
          </a:p>
        </p:txBody>
      </p:sp>
      <p:sp>
        <p:nvSpPr>
          <p:cNvPr id="166" name="Presentation Subtitle"/>
          <p:cNvSpPr txBox="1">
            <a:spLocks noGrp="1"/>
          </p:cNvSpPr>
          <p:nvPr>
            <p:ph type="body" idx="1"/>
          </p:nvPr>
        </p:nvSpPr>
        <p:spPr>
          <a:xfrm>
            <a:off x="1131991" y="4004441"/>
            <a:ext cx="22244574" cy="9049407"/>
          </a:xfrm>
          <a:prstGeom prst="rect">
            <a:avLst/>
          </a:prstGeom>
        </p:spPr>
        <p:txBody>
          <a:bodyPr lIns="50800" tIns="50800" rIns="50800" bIns="50800">
            <a:normAutofit fontScale="85000" lnSpcReduction="2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Notify Facility Operations during normal business hours at 740-779-7368 of shutdowns for electrical, plumbing, smoke detection and fire/sprinkler systems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solidFill>
                  <a:schemeClr val="bg2">
                    <a:lumMod val="50000"/>
                  </a:schemeClr>
                </a:solidFill>
              </a:rPr>
              <a:t>Scheduled shutdowns require a </a:t>
            </a:r>
            <a:r>
              <a:rPr lang="en-US" dirty="0">
                <a:solidFill>
                  <a:srgbClr val="FF0000"/>
                </a:solidFill>
              </a:rPr>
              <a:t>2-week notification in writing (including email)</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Unanticipated shutdowns require a 48-hour notification</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solidFill>
                  <a:schemeClr val="bg2">
                    <a:lumMod val="50000"/>
                  </a:schemeClr>
                </a:solidFill>
              </a:rPr>
              <a:t>In the event of an unplanned utility outage immediately notify the following during normal business hours:</a:t>
            </a:r>
          </a:p>
          <a:p>
            <a:pPr marL="1981200" lvl="1"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Facility Operations at 740-779-7368 and Security at 740-779-7505</a:t>
            </a:r>
          </a:p>
          <a:p>
            <a:pPr marL="1981200" lvl="1"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Adena Health Safety Officer at 740-779-8681 or call the Switchboard Operator at 740-779-7500 and ask to be put through to the Adena Health Safety Officer cell phone for a utility outage emergency</a:t>
            </a:r>
          </a:p>
          <a:p>
            <a:pPr marL="1981200" lvl="1"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After normal business hours call 740-779-7500 and have the Maintenance Technician on call/duty paged and notify Security</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107605260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Infection </a:t>
            </a:r>
            <a:r>
              <a:rPr lang="en-US" dirty="0"/>
              <a:t>Control Risk Assessment (ICRA)</a:t>
            </a:r>
            <a:br>
              <a:rPr lang="en-US" dirty="0"/>
            </a:br>
            <a:endParaRPr dirty="0"/>
          </a:p>
        </p:txBody>
      </p:sp>
      <p:sp>
        <p:nvSpPr>
          <p:cNvPr id="166" name="Presentation Subtitle"/>
          <p:cNvSpPr txBox="1">
            <a:spLocks noGrp="1"/>
          </p:cNvSpPr>
          <p:nvPr>
            <p:ph type="body" idx="1"/>
          </p:nvPr>
        </p:nvSpPr>
        <p:spPr>
          <a:xfrm>
            <a:off x="1131991" y="3720662"/>
            <a:ext cx="22244574" cy="9585435"/>
          </a:xfrm>
          <a:prstGeom prst="rect">
            <a:avLst/>
          </a:prstGeom>
        </p:spPr>
        <p:txBody>
          <a:bodyPr lIns="50800" tIns="50800" rIns="50800" bIns="50800">
            <a:normAutofit fontScale="85000" lnSpcReduction="2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Complete the Infection Control Risk Assessment (ICRA) before the project’s start to minimize patient risk to dust, moisture, and debris.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To obtain this form, the ICRA inspection monitor form and a copy of the Construction and Renovation Policy 800.016 contact the Adena </a:t>
            </a:r>
            <a:r>
              <a:rPr lang="en-US"/>
              <a:t>Health </a:t>
            </a:r>
            <a:r>
              <a:rPr lang="en-US" smtClean="0"/>
              <a:t>Project </a:t>
            </a:r>
            <a:r>
              <a:rPr lang="en-US" dirty="0"/>
              <a:t>Manager or Adena Health </a:t>
            </a:r>
            <a:r>
              <a:rPr lang="en-US" dirty="0" smtClean="0"/>
              <a:t>Safety </a:t>
            </a:r>
            <a:r>
              <a:rPr lang="en-US" dirty="0"/>
              <a:t>Officer.</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ICRA must include:</a:t>
            </a:r>
          </a:p>
          <a:p>
            <a:pPr marL="3200400" lvl="3"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Start and planned completion dates</a:t>
            </a:r>
          </a:p>
          <a:p>
            <a:pPr marL="3200400" lvl="3"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Project description</a:t>
            </a:r>
          </a:p>
          <a:p>
            <a:pPr marL="3200400" lvl="3"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Additional requirements (if applicable)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When the contractor portion is complete </a:t>
            </a:r>
            <a:r>
              <a:rPr lang="en-US" dirty="0" smtClean="0"/>
              <a:t>return </a:t>
            </a:r>
            <a:r>
              <a:rPr lang="en-US" dirty="0"/>
              <a:t>the form via email to the Adena Health  Project </a:t>
            </a:r>
            <a:r>
              <a:rPr lang="en-US" dirty="0" smtClean="0"/>
              <a:t>Manager</a:t>
            </a:r>
            <a:r>
              <a:rPr lang="en-US" dirty="0"/>
              <a:t>, Safety Officer or Infection Prevention Manager. When all three have approved and signed off the Infection Control Permit will be issued. An electronic copy will be retained by Adena </a:t>
            </a:r>
            <a:r>
              <a:rPr lang="en-US" dirty="0" smtClean="0"/>
              <a:t>Health. </a:t>
            </a:r>
            <a:endParaRPr dirty="0"/>
          </a:p>
        </p:txBody>
      </p:sp>
      <p:pic>
        <p:nvPicPr>
          <p:cNvPr id="2" name="Picture 1"/>
          <p:cNvPicPr>
            <a:picLocks noChangeAspect="1"/>
          </p:cNvPicPr>
          <p:nvPr/>
        </p:nvPicPr>
        <p:blipFill>
          <a:blip r:embed="rId3"/>
          <a:stretch>
            <a:fillRect/>
          </a:stretch>
        </p:blipFill>
        <p:spPr>
          <a:xfrm>
            <a:off x="16147528" y="6334065"/>
            <a:ext cx="4725410" cy="4618921"/>
          </a:xfrm>
          <a:prstGeom prst="rect">
            <a:avLst/>
          </a:prstGeom>
        </p:spPr>
      </p:pic>
    </p:spTree>
    <p:extLst>
      <p:ext uri="{BB962C8B-B14F-4D97-AF65-F5344CB8AC3E}">
        <p14:creationId xmlns:p14="http://schemas.microsoft.com/office/powerpoint/2010/main" val="288771119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ICRA </a:t>
            </a:r>
            <a:r>
              <a:rPr lang="en-US" dirty="0"/>
              <a:t>continued</a:t>
            </a:r>
            <a:br>
              <a:rPr lang="en-US" dirty="0"/>
            </a:br>
            <a:endParaRPr dirty="0"/>
          </a:p>
        </p:txBody>
      </p:sp>
      <p:sp>
        <p:nvSpPr>
          <p:cNvPr id="166" name="Presentation Subtitle"/>
          <p:cNvSpPr txBox="1">
            <a:spLocks noGrp="1"/>
          </p:cNvSpPr>
          <p:nvPr>
            <p:ph type="body" idx="1"/>
          </p:nvPr>
        </p:nvSpPr>
        <p:spPr>
          <a:xfrm>
            <a:off x="1131991" y="4411705"/>
            <a:ext cx="16714576" cy="8673674"/>
          </a:xfrm>
          <a:prstGeom prst="rect">
            <a:avLst/>
          </a:prstGeom>
        </p:spPr>
        <p:txBody>
          <a:bodyPr lIns="50800" tIns="50800" rIns="50800" bIns="50800">
            <a:normAutofit lnSpcReduction="1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A laminated copy of the Infection Control Permit must be posted at the project site until project completion</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If the project exceeds the stated completion date, the Adena Health Project Manager must contact Infection Prevention for an extension</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ICRA inspection monitor forms must be </a:t>
            </a:r>
            <a:r>
              <a:rPr lang="en-US" dirty="0" smtClean="0"/>
              <a:t>completed </a:t>
            </a:r>
            <a:r>
              <a:rPr lang="en-US" dirty="0"/>
              <a:t>daily or weekly (frequency to </a:t>
            </a:r>
            <a:r>
              <a:rPr lang="en-US" dirty="0" smtClean="0"/>
              <a:t>be </a:t>
            </a:r>
            <a:r>
              <a:rPr lang="en-US" dirty="0"/>
              <a:t>determined by Infection Prevention </a:t>
            </a:r>
            <a:r>
              <a:rPr lang="en-US" dirty="0" smtClean="0"/>
              <a:t>Manager</a:t>
            </a:r>
            <a:r>
              <a:rPr lang="en-US" dirty="0"/>
              <a:t>)</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Completed forms are to be returned to the Adena Health Safety Officer</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2" name="Picture 1"/>
          <p:cNvPicPr>
            <a:picLocks noChangeAspect="1"/>
          </p:cNvPicPr>
          <p:nvPr/>
        </p:nvPicPr>
        <p:blipFill>
          <a:blip r:embed="rId3"/>
          <a:stretch>
            <a:fillRect/>
          </a:stretch>
        </p:blipFill>
        <p:spPr>
          <a:xfrm>
            <a:off x="17846567" y="6078831"/>
            <a:ext cx="6008354" cy="4484066"/>
          </a:xfrm>
          <a:prstGeom prst="rect">
            <a:avLst/>
          </a:prstGeom>
        </p:spPr>
      </p:pic>
    </p:spTree>
    <p:extLst>
      <p:ext uri="{BB962C8B-B14F-4D97-AF65-F5344CB8AC3E}">
        <p14:creationId xmlns:p14="http://schemas.microsoft.com/office/powerpoint/2010/main" val="203459151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ICRA </a:t>
            </a:r>
            <a:r>
              <a:rPr lang="en-US" dirty="0"/>
              <a:t>continued</a:t>
            </a:r>
            <a:br>
              <a:rPr lang="en-US" dirty="0"/>
            </a:br>
            <a:endParaRPr dirty="0"/>
          </a:p>
        </p:txBody>
      </p:sp>
      <p:sp>
        <p:nvSpPr>
          <p:cNvPr id="166" name="Presentation Subtitle"/>
          <p:cNvSpPr txBox="1">
            <a:spLocks noGrp="1"/>
          </p:cNvSpPr>
          <p:nvPr>
            <p:ph type="body" idx="1"/>
          </p:nvPr>
        </p:nvSpPr>
        <p:spPr>
          <a:xfrm>
            <a:off x="1131991" y="4411705"/>
            <a:ext cx="17092947"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Infection Prevention staff, </a:t>
            </a:r>
            <a:r>
              <a:rPr lang="en-US" dirty="0" smtClean="0"/>
              <a:t>Environmental Health &amp; Safety </a:t>
            </a:r>
            <a:r>
              <a:rPr lang="en-US" dirty="0"/>
              <a:t>staff, or the department Director/Supervisor have the authority to stop the project if any part of the ICRA is violated</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Contact the Adena Health Project Manager immediately if problems arise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Project may resume when issues </a:t>
            </a:r>
            <a:r>
              <a:rPr lang="en-US" dirty="0" smtClean="0"/>
              <a:t>are </a:t>
            </a:r>
            <a:r>
              <a:rPr lang="en-US" dirty="0"/>
              <a:t>resolved to the satisfaction of </a:t>
            </a:r>
            <a:r>
              <a:rPr lang="en-US" dirty="0" smtClean="0"/>
              <a:t>the </a:t>
            </a:r>
            <a:r>
              <a:rPr lang="en-US" dirty="0"/>
              <a:t>party that shutdown the project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938" y="6641017"/>
            <a:ext cx="5864773" cy="586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4394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Interim </a:t>
            </a:r>
            <a:r>
              <a:rPr lang="en-US" dirty="0"/>
              <a:t>Life Safety Measures (ILSM)</a:t>
            </a:r>
            <a:br>
              <a:rPr lang="en-US" dirty="0"/>
            </a:br>
            <a:endParaRPr dirty="0"/>
          </a:p>
        </p:txBody>
      </p:sp>
      <p:sp>
        <p:nvSpPr>
          <p:cNvPr id="166" name="Presentation Subtitle"/>
          <p:cNvSpPr txBox="1">
            <a:spLocks noGrp="1"/>
          </p:cNvSpPr>
          <p:nvPr>
            <p:ph type="body" idx="1"/>
          </p:nvPr>
        </p:nvSpPr>
        <p:spPr>
          <a:xfrm>
            <a:off x="1131991" y="3878317"/>
            <a:ext cx="22074850" cy="9427780"/>
          </a:xfrm>
          <a:prstGeom prst="rect">
            <a:avLst/>
          </a:prstGeom>
        </p:spPr>
        <p:txBody>
          <a:bodyPr lIns="50800" tIns="50800" rIns="50800" bIns="50800">
            <a:normAutofit fontScale="70000" lnSpcReduction="2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If construction, renovation, or alteration activities might cause a failure in existing Life Safety Code building features, including but not limited to:</a:t>
            </a:r>
          </a:p>
          <a:p>
            <a:pPr marL="3200400" lvl="3"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Emergency Exits</a:t>
            </a:r>
          </a:p>
          <a:p>
            <a:pPr marL="3200400" lvl="3"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Access for emergency services</a:t>
            </a:r>
          </a:p>
          <a:p>
            <a:pPr marL="3200400" lvl="3"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Fire extinguisher equipment</a:t>
            </a:r>
          </a:p>
          <a:p>
            <a:pPr marL="3200400" lvl="3"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Fire alarms</a:t>
            </a:r>
          </a:p>
          <a:p>
            <a:pPr marL="3200400" lvl="3"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Fire suppression systems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ILSM grid is part of the Pre-Construction Risk Assessment (PCRA) and may be obtained from the Adena Health </a:t>
            </a:r>
            <a:r>
              <a:rPr lang="en-US" dirty="0" smtClean="0"/>
              <a:t>Project </a:t>
            </a:r>
            <a:r>
              <a:rPr lang="en-US" dirty="0"/>
              <a:t>Manager or Adena Health Safety Officer (740-779-8681).</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Fill out the ILSM grid during project development and monitor continuously until the project’s completion when required. Completed monitoring forms are to be returned to the Adena Health Safety Officer. Contact the Adena Health Safety Officer if you feel the dust you create may affect the smoke alarm system.</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2" name="Picture 1"/>
          <p:cNvPicPr>
            <a:picLocks noChangeAspect="1"/>
          </p:cNvPicPr>
          <p:nvPr/>
        </p:nvPicPr>
        <p:blipFill>
          <a:blip r:embed="rId3"/>
          <a:stretch>
            <a:fillRect/>
          </a:stretch>
        </p:blipFill>
        <p:spPr>
          <a:xfrm>
            <a:off x="13718961" y="6065644"/>
            <a:ext cx="4442915" cy="2363570"/>
          </a:xfrm>
          <a:prstGeom prst="rect">
            <a:avLst/>
          </a:prstGeom>
        </p:spPr>
      </p:pic>
      <p:pic>
        <p:nvPicPr>
          <p:cNvPr id="3" name="Picture 2"/>
          <p:cNvPicPr>
            <a:picLocks noChangeAspect="1"/>
          </p:cNvPicPr>
          <p:nvPr/>
        </p:nvPicPr>
        <p:blipFill>
          <a:blip r:embed="rId4"/>
          <a:stretch>
            <a:fillRect/>
          </a:stretch>
        </p:blipFill>
        <p:spPr>
          <a:xfrm>
            <a:off x="19484196" y="4782042"/>
            <a:ext cx="1988438" cy="4046648"/>
          </a:xfrm>
          <a:prstGeom prst="rect">
            <a:avLst/>
          </a:prstGeom>
        </p:spPr>
      </p:pic>
    </p:spTree>
    <p:extLst>
      <p:ext uri="{BB962C8B-B14F-4D97-AF65-F5344CB8AC3E}">
        <p14:creationId xmlns:p14="http://schemas.microsoft.com/office/powerpoint/2010/main" val="316349146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Containment </a:t>
            </a:r>
            <a:r>
              <a:rPr lang="en-US" dirty="0"/>
              <a:t>Measures</a:t>
            </a:r>
            <a:br>
              <a:rPr lang="en-US" dirty="0"/>
            </a:br>
            <a:endParaRPr dirty="0"/>
          </a:p>
        </p:txBody>
      </p:sp>
      <p:sp>
        <p:nvSpPr>
          <p:cNvPr id="166" name="Presentation Subtitle"/>
          <p:cNvSpPr txBox="1">
            <a:spLocks noGrp="1"/>
          </p:cNvSpPr>
          <p:nvPr>
            <p:ph type="body" idx="1"/>
          </p:nvPr>
        </p:nvSpPr>
        <p:spPr>
          <a:xfrm>
            <a:off x="1131991" y="4411705"/>
            <a:ext cx="22244574" cy="8736736"/>
          </a:xfrm>
          <a:prstGeom prst="rect">
            <a:avLst/>
          </a:prstGeom>
        </p:spPr>
        <p:txBody>
          <a:bodyPr lIns="50800" tIns="50800" rIns="50800" bIns="50800">
            <a:normAutofit/>
          </a:bodyPr>
          <a:lstStyle/>
          <a:p>
            <a:pPr defTabSz="2438337">
              <a:lnSpc>
                <a:spcPct val="90000"/>
              </a:lnSpc>
              <a:spcBef>
                <a:spcPts val="4500"/>
              </a:spcBef>
              <a:defRPr sz="5000" b="0">
                <a:solidFill>
                  <a:srgbClr val="5E5E5E"/>
                </a:solidFill>
                <a:latin typeface="Arial"/>
                <a:ea typeface="Arial"/>
                <a:cs typeface="Arial"/>
                <a:sym typeface="Arial"/>
              </a:defRPr>
            </a:pPr>
            <a:r>
              <a:rPr lang="en-US" dirty="0"/>
              <a:t>The Adena Health Project Manager is responsible for</a:t>
            </a:r>
            <a:r>
              <a:rPr lang="en-US" dirty="0" smtClean="0"/>
              <a:t>:</a:t>
            </a: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4800" dirty="0"/>
              <a:t>Collaborating with the Department Director/Manager to ensure all patients will be moved prior to commencement of work</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4800" dirty="0"/>
              <a:t>Collaborating with Adena </a:t>
            </a:r>
            <a:r>
              <a:rPr lang="en-US" sz="4800" dirty="0" smtClean="0"/>
              <a:t>Health </a:t>
            </a:r>
            <a:r>
              <a:rPr lang="en-US" sz="4800" dirty="0"/>
              <a:t>Plant/Building Supervisor to ensure HVAC system isolation (blocking return air grills and duct work when necessary) is complete prior to commencement of work to avoid dust contamination of surrounding areas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4800" dirty="0"/>
              <a:t>Coordinating use of HEPA filtration units for negative air pressure to exhaust air </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423801305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Containment </a:t>
            </a:r>
            <a:r>
              <a:rPr lang="en-US" dirty="0"/>
              <a:t>Measures continued</a:t>
            </a:r>
            <a:br>
              <a:rPr lang="en-US" dirty="0"/>
            </a:br>
            <a:endParaRPr dirty="0"/>
          </a:p>
        </p:txBody>
      </p:sp>
      <p:sp>
        <p:nvSpPr>
          <p:cNvPr id="166" name="Presentation Subtitle"/>
          <p:cNvSpPr txBox="1">
            <a:spLocks noGrp="1"/>
          </p:cNvSpPr>
          <p:nvPr>
            <p:ph type="body" idx="1"/>
          </p:nvPr>
        </p:nvSpPr>
        <p:spPr>
          <a:xfrm>
            <a:off x="693683" y="3909848"/>
            <a:ext cx="22682882" cy="9112469"/>
          </a:xfrm>
          <a:prstGeom prst="rect">
            <a:avLst/>
          </a:prstGeom>
        </p:spPr>
        <p:txBody>
          <a:bodyPr lIns="50800" tIns="50800" rIns="50800" bIns="50800">
            <a:normAutofit fontScale="85000" lnSpcReduction="20000"/>
          </a:bodyPr>
          <a:lstStyle/>
          <a:p>
            <a:pPr defTabSz="2438337">
              <a:lnSpc>
                <a:spcPct val="90000"/>
              </a:lnSpc>
              <a:spcBef>
                <a:spcPts val="4500"/>
              </a:spcBef>
              <a:defRPr sz="5000" b="0">
                <a:solidFill>
                  <a:srgbClr val="5E5E5E"/>
                </a:solidFill>
                <a:latin typeface="Arial"/>
                <a:ea typeface="Arial"/>
                <a:cs typeface="Arial"/>
                <a:sym typeface="Arial"/>
              </a:defRPr>
            </a:pPr>
            <a:r>
              <a:rPr lang="en-US" dirty="0"/>
              <a:t>The Contractor is responsible for:</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Cleaning and sealing ceiling vents.</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Wiping down tools and equipment with a damp cloth or bagging them before bringing them through the hospital. This includes tool/trash carts, covers and wheels.</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Using fire-rated plastic for all short term jobs.</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Taping barrier seams to make sure they are fully sealed – </a:t>
            </a:r>
            <a:r>
              <a:rPr lang="en-US" dirty="0">
                <a:solidFill>
                  <a:srgbClr val="FF0000"/>
                </a:solidFill>
              </a:rPr>
              <a:t>NO DROOPING!</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Installing temporary floor-to-deck barriers as needed.</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Installing solid-wall barriers for longer projects as needed.</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Using tightly sealed barriers/control cubes to contain all work, including holes in the walls, ceilings and floors.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36436124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Containment </a:t>
            </a:r>
            <a:r>
              <a:rPr lang="en-US" dirty="0"/>
              <a:t>Measures continued</a:t>
            </a:r>
            <a:br>
              <a:rPr lang="en-US" dirty="0"/>
            </a:br>
            <a:endParaRPr dirty="0"/>
          </a:p>
        </p:txBody>
      </p:sp>
      <p:sp>
        <p:nvSpPr>
          <p:cNvPr id="166" name="Presentation Subtitle"/>
          <p:cNvSpPr txBox="1">
            <a:spLocks noGrp="1"/>
          </p:cNvSpPr>
          <p:nvPr>
            <p:ph type="body" idx="1"/>
          </p:nvPr>
        </p:nvSpPr>
        <p:spPr>
          <a:xfrm>
            <a:off x="1131991" y="3689131"/>
            <a:ext cx="22244574" cy="9806152"/>
          </a:xfrm>
          <a:prstGeom prst="rect">
            <a:avLst/>
          </a:prstGeom>
        </p:spPr>
        <p:txBody>
          <a:bodyPr lIns="50800" tIns="50800" rIns="50800" bIns="50800">
            <a:normAutofit fontScale="85000" lnSpcReduction="20000"/>
          </a:bodyPr>
          <a:lstStyle/>
          <a:p>
            <a:pPr defTabSz="2438337">
              <a:lnSpc>
                <a:spcPct val="90000"/>
              </a:lnSpc>
              <a:spcBef>
                <a:spcPts val="4500"/>
              </a:spcBef>
              <a:defRPr sz="5000" b="0">
                <a:solidFill>
                  <a:srgbClr val="5E5E5E"/>
                </a:solidFill>
                <a:latin typeface="Arial"/>
                <a:ea typeface="Arial"/>
                <a:cs typeface="Arial"/>
                <a:sym typeface="Arial"/>
              </a:defRPr>
            </a:pPr>
            <a:r>
              <a:rPr lang="en-US" dirty="0"/>
              <a:t>Contractor responsibilities continued:</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Properly sealing doors into barrier areas with zipper</a:t>
            </a:r>
          </a:p>
          <a:p>
            <a:pPr marL="609600" lvl="1" indent="0" defTabSz="2438337">
              <a:lnSpc>
                <a:spcPct val="90000"/>
              </a:lnSpc>
              <a:spcBef>
                <a:spcPts val="4500"/>
              </a:spcBef>
              <a:buNone/>
              <a:defRPr sz="5000" b="0">
                <a:solidFill>
                  <a:srgbClr val="5E5E5E"/>
                </a:solidFill>
                <a:latin typeface="Arial"/>
                <a:ea typeface="Arial"/>
                <a:cs typeface="Arial"/>
                <a:sym typeface="Arial"/>
              </a:defRPr>
            </a:pPr>
            <a:r>
              <a:rPr lang="en-US" dirty="0" smtClean="0"/>
              <a:t>                   </a:t>
            </a:r>
            <a:r>
              <a:rPr lang="en-US" dirty="0" smtClean="0">
                <a:solidFill>
                  <a:srgbClr val="FF0000"/>
                </a:solidFill>
              </a:rPr>
              <a:t>DO </a:t>
            </a:r>
            <a:r>
              <a:rPr lang="en-US" dirty="0">
                <a:solidFill>
                  <a:srgbClr val="FF0000"/>
                </a:solidFill>
              </a:rPr>
              <a:t>NOT use control cubes with broken zippers</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Sealing wall/ceiling/floor openings with an approved UL sleeve and Hilti, STI or 3M UL listed fire stop systems (obtain copy of Maintaining Fire/Smoke Rated Assemblies policy 900.006 from </a:t>
            </a:r>
            <a:r>
              <a:rPr lang="en-US" dirty="0" smtClean="0"/>
              <a:t>Adena Health Dir </a:t>
            </a:r>
            <a:r>
              <a:rPr lang="en-US" dirty="0"/>
              <a:t>Facility Planning and </a:t>
            </a:r>
            <a:r>
              <a:rPr lang="en-US" dirty="0" smtClean="0"/>
              <a:t>Construction or Adena Health Safety </a:t>
            </a:r>
            <a:r>
              <a:rPr lang="en-US" dirty="0"/>
              <a:t>Officer).</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any assembly or cutting of pipe, wood or other materials inside the designated work area or outside of the building.</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Use walk-off mats (sticky or moistened carpet mats) between your work area and the rest of the building (peel sticky mats to the next layer as soon as they lose adhesive quality).</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Vacuum carpet mats daily.</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428283538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9" name="Presentation Title"/>
          <p:cNvSpPr txBox="1">
            <a:spLocks noGrp="1"/>
          </p:cNvSpPr>
          <p:nvPr>
            <p:ph type="title"/>
          </p:nvPr>
        </p:nvSpPr>
        <p:spPr>
          <a:xfrm>
            <a:off x="5776844" y="620043"/>
            <a:ext cx="17808178" cy="1833839"/>
          </a:xfrm>
          <a:prstGeom prst="rect">
            <a:avLst/>
          </a:prstGeom>
        </p:spPr>
        <p:txBody>
          <a:bodyPr anchor="t"/>
          <a:lstStyle/>
          <a:p>
            <a:pPr>
              <a:defRPr sz="9000" spc="-180">
                <a:solidFill>
                  <a:srgbClr val="1652A2"/>
                </a:solidFill>
                <a:latin typeface="Arial"/>
                <a:ea typeface="Arial"/>
                <a:cs typeface="Arial"/>
                <a:sym typeface="Arial"/>
              </a:defRPr>
            </a:pPr>
            <a:r>
              <a:rPr lang="en-US" dirty="0" smtClean="0"/>
              <a:t>Dress </a:t>
            </a:r>
            <a:r>
              <a:rPr lang="en-US" dirty="0"/>
              <a:t>Code</a:t>
            </a:r>
            <a:endParaRPr dirty="0"/>
          </a:p>
        </p:txBody>
      </p:sp>
      <p:sp>
        <p:nvSpPr>
          <p:cNvPr id="160" name="Presentation Subtitle"/>
          <p:cNvSpPr txBox="1">
            <a:spLocks noGrp="1"/>
          </p:cNvSpPr>
          <p:nvPr>
            <p:ph type="body" idx="1"/>
          </p:nvPr>
        </p:nvSpPr>
        <p:spPr>
          <a:xfrm>
            <a:off x="5701512" y="3287590"/>
            <a:ext cx="17808178" cy="9477118"/>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Clean and wipe off clothes and shoes before entering </a:t>
            </a:r>
            <a:r>
              <a:rPr lang="en-US" dirty="0" smtClean="0"/>
              <a:t>Adena Health </a:t>
            </a:r>
            <a:r>
              <a:rPr lang="en-US" dirty="0"/>
              <a:t>buildings.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If clothing is excessively dusty from construction it is not permitted to be worn in the hospital. </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wear clothing with rips, tears, holes, questionable and/or offensive wording or pictures.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477" y="9082691"/>
            <a:ext cx="4997669" cy="395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No%20ripped%20jeans%202.jpg"/>
          <p:cNvPicPr>
            <a:picLocks noChangeAspect="1"/>
          </p:cNvPicPr>
          <p:nvPr/>
        </p:nvPicPr>
        <p:blipFill>
          <a:blip r:embed="rId4" cstate="print"/>
          <a:stretch>
            <a:fillRect/>
          </a:stretch>
        </p:blipFill>
        <p:spPr>
          <a:xfrm>
            <a:off x="14078148" y="9082691"/>
            <a:ext cx="3958154" cy="3958154"/>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Containment </a:t>
            </a:r>
            <a:r>
              <a:rPr lang="en-US" dirty="0"/>
              <a:t>Measures High Risk Areas</a:t>
            </a:r>
            <a:br>
              <a:rPr lang="en-US" dirty="0"/>
            </a:br>
            <a:endParaRPr dirty="0"/>
          </a:p>
        </p:txBody>
      </p:sp>
      <p:sp>
        <p:nvSpPr>
          <p:cNvPr id="166" name="Presentation Subtitle"/>
          <p:cNvSpPr txBox="1">
            <a:spLocks noGrp="1"/>
          </p:cNvSpPr>
          <p:nvPr>
            <p:ph type="body" idx="1"/>
          </p:nvPr>
        </p:nvSpPr>
        <p:spPr>
          <a:xfrm>
            <a:off x="816681" y="3909849"/>
            <a:ext cx="22244574" cy="9427780"/>
          </a:xfrm>
          <a:prstGeom prst="rect">
            <a:avLst/>
          </a:prstGeom>
        </p:spPr>
        <p:txBody>
          <a:bodyPr lIns="50800" tIns="50800" rIns="50800" bIns="50800">
            <a:normAutofit lnSpcReduction="10000"/>
          </a:bodyPr>
          <a:lstStyle/>
          <a:p>
            <a:pPr defTabSz="2438337">
              <a:lnSpc>
                <a:spcPct val="90000"/>
              </a:lnSpc>
              <a:spcBef>
                <a:spcPts val="4500"/>
              </a:spcBef>
              <a:defRPr sz="5000" b="0">
                <a:solidFill>
                  <a:srgbClr val="5E5E5E"/>
                </a:solidFill>
                <a:latin typeface="Arial"/>
                <a:ea typeface="Arial"/>
                <a:cs typeface="Arial"/>
                <a:sym typeface="Arial"/>
              </a:defRPr>
            </a:pPr>
            <a:r>
              <a:rPr lang="en-US" dirty="0"/>
              <a:t>Use the following special requirements for high risk areas</a:t>
            </a:r>
            <a:r>
              <a:rPr lang="en-US" dirty="0" smtClean="0"/>
              <a:t>:</a:t>
            </a:r>
            <a:endParaRPr lang="en-US" dirty="0"/>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Construct an anteroom to ensure an airtight enclosure of the project site</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Use HEPA filtration units for negative air pressure within the work site</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Check ventilation filters regularly for leaks or clogs</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Use PPE as needed</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Remove disposable coveralls and disposable booties before leaving the demolition area</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Use HEPA vacuums (inside anteroom) to vacuum clothing/boots upon exit of project site when disposable coveralls are not required</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201711449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PPE </a:t>
            </a:r>
            <a:r>
              <a:rPr lang="en-US" dirty="0"/>
              <a:t>Requirements</a:t>
            </a:r>
            <a:br>
              <a:rPr lang="en-US" dirty="0"/>
            </a:br>
            <a:endParaRPr dirty="0"/>
          </a:p>
        </p:txBody>
      </p:sp>
      <p:sp>
        <p:nvSpPr>
          <p:cNvPr id="166" name="Presentation Subtitle"/>
          <p:cNvSpPr txBox="1">
            <a:spLocks noGrp="1"/>
          </p:cNvSpPr>
          <p:nvPr>
            <p:ph type="body" idx="1"/>
          </p:nvPr>
        </p:nvSpPr>
        <p:spPr>
          <a:xfrm>
            <a:off x="9995337" y="3878317"/>
            <a:ext cx="13381227" cy="3153104"/>
          </a:xfrm>
          <a:prstGeom prst="rect">
            <a:avLst/>
          </a:prstGeom>
        </p:spPr>
        <p:txBody>
          <a:bodyPr lIns="50800" tIns="50800" rIns="50800" bIns="50800">
            <a:normAutofit fontScale="92500" lnSpcReduction="10000"/>
          </a:bodyPr>
          <a:lstStyle/>
          <a:p>
            <a:pPr defTabSz="2438337">
              <a:lnSpc>
                <a:spcPct val="90000"/>
              </a:lnSpc>
              <a:spcBef>
                <a:spcPts val="4500"/>
              </a:spcBef>
              <a:defRPr sz="5000" b="0">
                <a:solidFill>
                  <a:srgbClr val="5E5E5E"/>
                </a:solidFill>
                <a:latin typeface="Arial"/>
                <a:ea typeface="Arial"/>
                <a:cs typeface="Arial"/>
                <a:sym typeface="Arial"/>
              </a:defRPr>
            </a:pPr>
            <a:r>
              <a:rPr lang="en-US" dirty="0"/>
              <a:t>These are minimum PPE requirements. Additional PPE may be required based on the task and/or scope of work performed.  See your supervisor if you are unsure of the PPE required for the task(s) you are performing.</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6" descr="C:\Users\rhiles\AppData\Local\Microsoft\Windows\Temporary Internet Files\Content.IE5\KXN6XL1M\unbranded-construction-helmet-yellow-plast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148" y="5830017"/>
            <a:ext cx="4047114" cy="4343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rhiles\AppData\Local\Microsoft\Windows\Temporary Internet Files\Content.IE5\8YDX52OK\s7_813994_224_01_wid=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9071" y="7173389"/>
            <a:ext cx="4279126" cy="4279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Users\rhiles\AppData\Local\Microsoft\Windows\Temporary Internet Files\Content.IE5\FIKNEBS9\I9te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6055" y="9528256"/>
            <a:ext cx="4128442" cy="41284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6092" y="3874623"/>
            <a:ext cx="4064109" cy="362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1406827" y="10301097"/>
            <a:ext cx="4097158" cy="3080795"/>
          </a:xfrm>
          <a:prstGeom prst="wedgeRoundRectCallout">
            <a:avLst>
              <a:gd name="adj1" fmla="val 107928"/>
              <a:gd name="adj2" fmla="val 11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 Glasses (must be ANSI Z87 approved with fixed side shields)</a:t>
            </a:r>
            <a:endParaRPr lang="en-US" dirty="0"/>
          </a:p>
        </p:txBody>
      </p:sp>
      <p:pic>
        <p:nvPicPr>
          <p:cNvPr id="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9835" y="7417455"/>
            <a:ext cx="5988982" cy="403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66358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PPE </a:t>
            </a:r>
            <a:r>
              <a:rPr lang="en-US" dirty="0"/>
              <a:t>Requirements continued</a:t>
            </a:r>
            <a:br>
              <a:rPr lang="en-US" dirty="0"/>
            </a:br>
            <a:endParaRPr dirty="0"/>
          </a:p>
        </p:txBody>
      </p:sp>
      <p:sp>
        <p:nvSpPr>
          <p:cNvPr id="166" name="Presentation Subtitle"/>
          <p:cNvSpPr txBox="1">
            <a:spLocks noGrp="1"/>
          </p:cNvSpPr>
          <p:nvPr>
            <p:ph type="body" idx="1"/>
          </p:nvPr>
        </p:nvSpPr>
        <p:spPr>
          <a:xfrm>
            <a:off x="1545021" y="3941379"/>
            <a:ext cx="21831544" cy="8576442"/>
          </a:xfrm>
          <a:prstGeom prst="rect">
            <a:avLst/>
          </a:prstGeom>
        </p:spPr>
        <p:txBody>
          <a:bodyPr lIns="50800" tIns="50800" rIns="50800" bIns="50800">
            <a:normAutofit/>
          </a:bodyPr>
          <a:lstStyle/>
          <a:p>
            <a:pPr defTabSz="2438337">
              <a:lnSpc>
                <a:spcPct val="90000"/>
              </a:lnSpc>
              <a:spcBef>
                <a:spcPts val="4500"/>
              </a:spcBef>
              <a:defRPr sz="5000" b="0">
                <a:solidFill>
                  <a:srgbClr val="5E5E5E"/>
                </a:solidFill>
                <a:latin typeface="Arial"/>
                <a:ea typeface="Arial"/>
                <a:cs typeface="Arial"/>
                <a:sym typeface="Arial"/>
              </a:defRPr>
            </a:pPr>
            <a:r>
              <a:rPr lang="en-US" dirty="0"/>
              <a:t>These are minimum PPE requirements. Additional PPE may be required based on the task and/or scope of work performed.  See your supervisor if you are unsure of the PPE required for the task(s) you are performing.</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
        <p:nvSpPr>
          <p:cNvPr id="5" name="Rounded Rectangular Callout 4"/>
          <p:cNvSpPr/>
          <p:nvPr/>
        </p:nvSpPr>
        <p:spPr>
          <a:xfrm>
            <a:off x="13275477" y="7053755"/>
            <a:ext cx="3394737" cy="3086399"/>
          </a:xfrm>
          <a:prstGeom prst="wedgeRoundRectCallout">
            <a:avLst>
              <a:gd name="adj1" fmla="val 53441"/>
              <a:gd name="adj2" fmla="val 796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Gloves (applicable for the type of work being done)</a:t>
            </a:r>
            <a:endParaRPr lang="en-US" dirty="0"/>
          </a:p>
        </p:txBody>
      </p:sp>
      <p:pic>
        <p:nvPicPr>
          <p:cNvPr id="6" name="Picture 14" descr="C:\Users\rhiles\AppData\Local\Microsoft\Windows\Temporary Internet Files\Content.IE5\KXN6XL1M\5058603290_9267e4251d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9540" y="9691558"/>
            <a:ext cx="4567698" cy="2826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rhiles\AppData\Local\Microsoft\Windows\Temporary Internet Files\Content.IE5\JVMBJD9D\DZY0J[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659" y="5949443"/>
            <a:ext cx="3565174" cy="35651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rhiles\AppData\Local\Microsoft\Windows\Temporary Internet Files\Content.IE5\JVMBJD9D\Cone-88240_19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844" y="9298079"/>
            <a:ext cx="4292989" cy="3219742"/>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1336431" y="7053755"/>
            <a:ext cx="3405153" cy="3086399"/>
          </a:xfrm>
          <a:prstGeom prst="wedgeRoundRectCallout">
            <a:avLst>
              <a:gd name="adj1" fmla="val 52760"/>
              <a:gd name="adj2" fmla="val 81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Respiratory protection (applicable for they type of work being done)</a:t>
            </a:r>
            <a:endParaRPr lang="en-US" dirty="0"/>
          </a:p>
        </p:txBody>
      </p:sp>
    </p:spTree>
    <p:extLst>
      <p:ext uri="{BB962C8B-B14F-4D97-AF65-F5344CB8AC3E}">
        <p14:creationId xmlns:p14="http://schemas.microsoft.com/office/powerpoint/2010/main" val="247049223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PPE </a:t>
            </a:r>
            <a:r>
              <a:rPr lang="en-US" dirty="0"/>
              <a:t>Requirements continued</a:t>
            </a:r>
            <a:br>
              <a:rPr lang="en-US" dirty="0"/>
            </a:br>
            <a:endParaRPr dirty="0"/>
          </a:p>
        </p:txBody>
      </p:sp>
      <p:pic>
        <p:nvPicPr>
          <p:cNvPr id="4" name="Picture 4" descr="C:\Users\rhiles\AppData\Local\Microsoft\Windows\Temporary Internet Files\Content.IE5\KXN6XL1M\Ear_protection[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174" y="4169974"/>
            <a:ext cx="6547041" cy="8802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rhiles\AppData\Local\Microsoft\Windows\Temporary Internet Files\Content.IE5\FIKNEBS9\13-ear-plug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3423" y="4169974"/>
            <a:ext cx="4712879" cy="471287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4213423" y="9677784"/>
            <a:ext cx="5189483" cy="3294322"/>
          </a:xfrm>
          <a:prstGeom prst="wedgeRoundRectCallout">
            <a:avLst>
              <a:gd name="adj1" fmla="val -60833"/>
              <a:gd name="adj2" fmla="val -47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Hearing protection in areas where the noise level exceeds 85 db. (If you have to raise your voice to be heard by someone within 3’ of you, the noise level is above 85 db.)</a:t>
            </a:r>
            <a:endParaRPr lang="en-US" dirty="0"/>
          </a:p>
        </p:txBody>
      </p:sp>
    </p:spTree>
    <p:extLst>
      <p:ext uri="{BB962C8B-B14F-4D97-AF65-F5344CB8AC3E}">
        <p14:creationId xmlns:p14="http://schemas.microsoft.com/office/powerpoint/2010/main" val="243104502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Waste </a:t>
            </a:r>
            <a:r>
              <a:rPr lang="en-US" dirty="0"/>
              <a:t>Guidelines</a:t>
            </a:r>
            <a:br>
              <a:rPr lang="en-US" dirty="0"/>
            </a:br>
            <a:endParaRPr dirty="0"/>
          </a:p>
        </p:txBody>
      </p:sp>
      <p:sp>
        <p:nvSpPr>
          <p:cNvPr id="166" name="Presentation Subtitle"/>
          <p:cNvSpPr txBox="1">
            <a:spLocks noGrp="1"/>
          </p:cNvSpPr>
          <p:nvPr>
            <p:ph type="body" idx="1"/>
          </p:nvPr>
        </p:nvSpPr>
        <p:spPr>
          <a:xfrm>
            <a:off x="1131991" y="4411705"/>
            <a:ext cx="14791181" cy="8957454"/>
          </a:xfrm>
          <a:prstGeom prst="rect">
            <a:avLst/>
          </a:prstGeom>
        </p:spPr>
        <p:txBody>
          <a:bodyPr lIns="50800" tIns="50800" rIns="50800" bIns="50800">
            <a:normAutofit lnSpcReduction="1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Dispose of all waste. </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Construction site waste must be disposed of daily. If waste is being removed from occupied buildings it must be done using a covered dumpster. </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Contractors requiring waste collection on site must coordinate with the Adena Health Project Manager.</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Location, size, duration and frequency of dumps must be communicated to the Adena Health Project Manager.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9062" y="3974931"/>
            <a:ext cx="4744947" cy="472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9062" y="9218785"/>
            <a:ext cx="5055016" cy="378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39541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Waste </a:t>
            </a:r>
            <a:r>
              <a:rPr lang="en-US" dirty="0"/>
              <a:t>Guidelines continued</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If a construction chute is used, it must be sealed to prevent the accidental spread of debris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785" y="5906591"/>
            <a:ext cx="7011185" cy="715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87407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Cleaning </a:t>
            </a:r>
            <a:r>
              <a:rPr lang="en-US" dirty="0"/>
              <a:t>Guidelines</a:t>
            </a:r>
            <a:br>
              <a:rPr lang="en-US" dirty="0"/>
            </a:br>
            <a:endParaRPr dirty="0"/>
          </a:p>
        </p:txBody>
      </p:sp>
      <p:sp>
        <p:nvSpPr>
          <p:cNvPr id="166" name="Presentation Subtitle"/>
          <p:cNvSpPr txBox="1">
            <a:spLocks noGrp="1"/>
          </p:cNvSpPr>
          <p:nvPr>
            <p:ph type="body" idx="1"/>
          </p:nvPr>
        </p:nvSpPr>
        <p:spPr>
          <a:xfrm>
            <a:off x="1131991" y="4411705"/>
            <a:ext cx="16430795" cy="8894392"/>
          </a:xfrm>
          <a:prstGeom prst="rect">
            <a:avLst/>
          </a:prstGeom>
        </p:spPr>
        <p:txBody>
          <a:bodyPr lIns="50800" tIns="50800" rIns="50800" bIns="50800">
            <a:normAutofit lnSpcReduction="10000"/>
          </a:bodyPr>
          <a:lstStyle/>
          <a:p>
            <a:pPr marL="857250" indent="-85725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600" dirty="0"/>
              <a:t>Establish traffic patterns to prevent dust from being taken outside the construction area and clean up all dust immediately</a:t>
            </a:r>
          </a:p>
          <a:p>
            <a:pPr marL="857250" indent="-85725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600" dirty="0"/>
              <a:t>Clean all areas adjacent to the project site often, using a damp mop (change water often) of HEPA vacuum to control dust</a:t>
            </a:r>
          </a:p>
          <a:p>
            <a:pPr marL="857250" indent="-85725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600" dirty="0"/>
              <a:t>Do not use a broom as it stirs up                                              dust</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2786" y="5486400"/>
            <a:ext cx="6081542" cy="608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78255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Cleaning </a:t>
            </a:r>
            <a:r>
              <a:rPr lang="en-US" dirty="0"/>
              <a:t>Guidelines continued</a:t>
            </a:r>
            <a:br>
              <a:rPr lang="en-US" dirty="0"/>
            </a:br>
            <a:endParaRPr dirty="0"/>
          </a:p>
        </p:txBody>
      </p:sp>
      <p:sp>
        <p:nvSpPr>
          <p:cNvPr id="166" name="Presentation Subtitle"/>
          <p:cNvSpPr txBox="1">
            <a:spLocks noGrp="1"/>
          </p:cNvSpPr>
          <p:nvPr>
            <p:ph type="body" idx="1"/>
          </p:nvPr>
        </p:nvSpPr>
        <p:spPr>
          <a:xfrm>
            <a:off x="2409091" y="4130567"/>
            <a:ext cx="20967473" cy="8375224"/>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When project is complete, clean the work area</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When work area is clean, carefully remove barriers                                        </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Contact Environmental Services  </a:t>
            </a:r>
            <a:r>
              <a:rPr lang="en-US" dirty="0" smtClean="0"/>
              <a:t>                                                                  (740-851-3237) </a:t>
            </a:r>
            <a:r>
              <a:rPr lang="en-US" dirty="0"/>
              <a:t>to clean the                                                      </a:t>
            </a:r>
            <a:r>
              <a:rPr lang="en-US" dirty="0" smtClean="0"/>
              <a:t>              completed </a:t>
            </a:r>
            <a:r>
              <a:rPr lang="en-US" dirty="0"/>
              <a:t>project area before                                                      </a:t>
            </a:r>
            <a:r>
              <a:rPr lang="en-US" dirty="0" smtClean="0"/>
              <a:t>            </a:t>
            </a:r>
            <a:r>
              <a:rPr lang="en-US" dirty="0"/>
              <a:t>allowing patients to return </a:t>
            </a: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9287" y="6943966"/>
            <a:ext cx="6873765" cy="637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307" y="9611181"/>
            <a:ext cx="7236372" cy="371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41971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Electrical </a:t>
            </a:r>
            <a:r>
              <a:rPr lang="en-US" dirty="0"/>
              <a:t>Safety Guidelines</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Ensure all electrical equipment is UL rated and in good working condition</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plug equipment into red outlets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A Ground Fault Circuit Interrupter (GFCI) must be plugged    </a:t>
            </a:r>
            <a:r>
              <a:rPr lang="en-US" dirty="0" smtClean="0"/>
              <a:t>                           into </a:t>
            </a:r>
            <a:r>
              <a:rPr lang="en-US" dirty="0"/>
              <a:t>the outlet before </a:t>
            </a:r>
            <a:r>
              <a:rPr lang="en-US" dirty="0" smtClean="0"/>
              <a:t>plugging </a:t>
            </a:r>
            <a:r>
              <a:rPr lang="en-US" dirty="0"/>
              <a:t>in any </a:t>
            </a:r>
            <a:r>
              <a:rPr lang="en-US" dirty="0" smtClean="0"/>
              <a:t>other equipment and cords.</a:t>
            </a: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085" y="9012637"/>
            <a:ext cx="6364757" cy="41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59588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Machine </a:t>
            </a:r>
            <a:r>
              <a:rPr lang="en-US" dirty="0"/>
              <a:t>and Power Tool Safety</a:t>
            </a:r>
            <a:br>
              <a:rPr lang="en-US" dirty="0"/>
            </a:br>
            <a:endParaRPr dirty="0"/>
          </a:p>
        </p:txBody>
      </p:sp>
      <p:sp>
        <p:nvSpPr>
          <p:cNvPr id="166" name="Presentation Subtitle"/>
          <p:cNvSpPr txBox="1">
            <a:spLocks noGrp="1"/>
          </p:cNvSpPr>
          <p:nvPr>
            <p:ph type="body" idx="1"/>
          </p:nvPr>
        </p:nvSpPr>
        <p:spPr>
          <a:xfrm>
            <a:off x="1131991" y="3815255"/>
            <a:ext cx="22244574" cy="9396248"/>
          </a:xfrm>
          <a:prstGeom prst="rect">
            <a:avLst/>
          </a:prstGeom>
        </p:spPr>
        <p:txBody>
          <a:bodyPr lIns="50800" tIns="50800" rIns="50800" bIns="50800">
            <a:normAutofit fontScale="77500" lnSpcReduction="2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Hand and power tools are a common part of our everyday lives and are present in nearly every industry. These tools help us to easily perform tasks that otherwise would be difficult or impossible. However, these simple tools can be hazardous and have the potential for causing severe injuries when used or maintained improperly. Special attention toward hand and power tool safety is necessary in order to reduce or eliminate these hazards.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Five Basic Rules to Prevent Injuries:</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Keep all tools in good condition with regular maintenance</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Use the right tool for the job</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Examine each tool for damage before use and do not use damaged tools</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Operate tools according to the manufacturers’ instructions</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Properly use the appropriate PPE</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3"/>
          <p:cNvPicPr>
            <a:picLocks noChangeAspect="1"/>
          </p:cNvPicPr>
          <p:nvPr/>
        </p:nvPicPr>
        <p:blipFill>
          <a:blip r:embed="rId3"/>
          <a:stretch>
            <a:fillRect/>
          </a:stretch>
        </p:blipFill>
        <p:spPr>
          <a:xfrm>
            <a:off x="18787548" y="6467242"/>
            <a:ext cx="3946328" cy="3591158"/>
          </a:xfrm>
          <a:prstGeom prst="rect">
            <a:avLst/>
          </a:prstGeom>
        </p:spPr>
      </p:pic>
    </p:spTree>
    <p:extLst>
      <p:ext uri="{BB962C8B-B14F-4D97-AF65-F5344CB8AC3E}">
        <p14:creationId xmlns:p14="http://schemas.microsoft.com/office/powerpoint/2010/main" val="256896096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lstStyle/>
          <a:p>
            <a:pPr>
              <a:defRPr sz="9000" spc="-180">
                <a:solidFill>
                  <a:srgbClr val="FFFFFF"/>
                </a:solidFill>
                <a:latin typeface="Arial"/>
                <a:ea typeface="Arial"/>
                <a:cs typeface="Arial"/>
                <a:sym typeface="Arial"/>
              </a:defRPr>
            </a:pPr>
            <a:r>
              <a:rPr lang="en-US" dirty="0" smtClean="0"/>
              <a:t>Parking</a:t>
            </a:r>
            <a:endParaRPr dirty="0"/>
          </a:p>
        </p:txBody>
      </p:sp>
      <p:sp>
        <p:nvSpPr>
          <p:cNvPr id="166" name="Presentation Subtitle"/>
          <p:cNvSpPr txBox="1">
            <a:spLocks noGrp="1"/>
          </p:cNvSpPr>
          <p:nvPr>
            <p:ph type="body" idx="1"/>
          </p:nvPr>
        </p:nvSpPr>
        <p:spPr>
          <a:xfrm>
            <a:off x="1131991" y="4411705"/>
            <a:ext cx="10849802"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Parking areas are </a:t>
            </a:r>
            <a:r>
              <a:rPr lang="en-US" dirty="0" smtClean="0"/>
              <a:t>determined in </a:t>
            </a:r>
            <a:r>
              <a:rPr lang="en-US" dirty="0"/>
              <a:t>pre-construction meetings.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Number of company vehicles will be limited and this will also be determined in pre-construction meetings.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No personal vehicles are allowed. </a:t>
            </a: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3800" y="3686491"/>
            <a:ext cx="6750269" cy="904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Machine </a:t>
            </a:r>
            <a:r>
              <a:rPr lang="en-US" dirty="0"/>
              <a:t>and Power Tool Safety </a:t>
            </a:r>
            <a:r>
              <a:rPr lang="en-US" dirty="0" smtClean="0"/>
              <a:t>Continued</a:t>
            </a:r>
            <a:r>
              <a:rPr lang="en-US" dirty="0"/>
              <a:t/>
            </a:r>
            <a:br>
              <a:rPr lang="en-US" dirty="0"/>
            </a:br>
            <a:endParaRPr dirty="0"/>
          </a:p>
        </p:txBody>
      </p:sp>
      <p:sp>
        <p:nvSpPr>
          <p:cNvPr id="166" name="Presentation Subtitle"/>
          <p:cNvSpPr txBox="1">
            <a:spLocks noGrp="1"/>
          </p:cNvSpPr>
          <p:nvPr>
            <p:ph type="body" idx="1"/>
          </p:nvPr>
        </p:nvSpPr>
        <p:spPr>
          <a:xfrm>
            <a:off x="615462" y="3727938"/>
            <a:ext cx="23528215" cy="9641221"/>
          </a:xfrm>
          <a:prstGeom prst="rect">
            <a:avLst/>
          </a:prstGeom>
        </p:spPr>
        <p:txBody>
          <a:bodyPr lIns="50800" tIns="50800" rIns="50800" bIns="50800">
            <a:normAutofit/>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Tool Selection is Very Important</a:t>
            </a:r>
            <a:r>
              <a:rPr lang="en-US" dirty="0" smtClean="0"/>
              <a:t>:</a:t>
            </a:r>
            <a:endParaRPr lang="en-US" dirty="0"/>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endParaRPr lang="en-US" sz="2400" dirty="0" smtClean="0"/>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smtClean="0"/>
              <a:t>Select </a:t>
            </a:r>
            <a:r>
              <a:rPr lang="en-US" sz="2800" dirty="0"/>
              <a:t>the right tool for the job</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Consider the tools shape and size – the tool should be comfortable to hold</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Do not select undersized tools for the job</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Consider the quality of the tool including its sharpness for cutting</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Select power tools designed to have minimal vibration</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Select power tools that provide guarding and other safety features such as an automatic shutoff, safety trigger, shield or kickback guard.</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Select electric power tools that are double-insulated</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Select power tools that have the Underwriters Laboratories symbol</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Select spark-resistant tools when working around flammables or explosive material</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Select insulated hand tools when working around electricity</a:t>
            </a:r>
          </a:p>
          <a:p>
            <a:pPr marL="1981200" lvl="1" indent="-914400" defTabSz="2438337">
              <a:lnSpc>
                <a:spcPct val="20000"/>
              </a:lnSpc>
              <a:spcBef>
                <a:spcPts val="4500"/>
              </a:spcBef>
              <a:buFont typeface="+mj-lt"/>
              <a:buAutoNum type="arabicPeriod"/>
              <a:defRPr sz="5000" b="0">
                <a:solidFill>
                  <a:srgbClr val="5E5E5E"/>
                </a:solidFill>
                <a:latin typeface="Arial"/>
                <a:ea typeface="Arial"/>
                <a:cs typeface="Arial"/>
                <a:sym typeface="Arial"/>
              </a:defRPr>
            </a:pPr>
            <a:r>
              <a:rPr lang="en-US" sz="2800" dirty="0"/>
              <a:t>Select battery powered tools for wet locations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3"/>
          <p:cNvPicPr>
            <a:picLocks noChangeAspect="1"/>
          </p:cNvPicPr>
          <p:nvPr/>
        </p:nvPicPr>
        <p:blipFill>
          <a:blip r:embed="rId3"/>
          <a:stretch>
            <a:fillRect/>
          </a:stretch>
        </p:blipFill>
        <p:spPr>
          <a:xfrm>
            <a:off x="16922905" y="10720552"/>
            <a:ext cx="6662117" cy="2017986"/>
          </a:xfrm>
          <a:prstGeom prst="rect">
            <a:avLst/>
          </a:prstGeom>
        </p:spPr>
      </p:pic>
    </p:spTree>
    <p:extLst>
      <p:ext uri="{BB962C8B-B14F-4D97-AF65-F5344CB8AC3E}">
        <p14:creationId xmlns:p14="http://schemas.microsoft.com/office/powerpoint/2010/main" val="345301189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Machine </a:t>
            </a:r>
            <a:r>
              <a:rPr lang="en-US" dirty="0"/>
              <a:t>and Power Tool Safety </a:t>
            </a:r>
            <a:r>
              <a:rPr lang="en-US" dirty="0" smtClean="0"/>
              <a:t>Continued</a:t>
            </a:r>
            <a:r>
              <a:rPr lang="en-US" dirty="0"/>
              <a:t/>
            </a:r>
            <a:br>
              <a:rPr lang="en-US" dirty="0"/>
            </a:br>
            <a:endParaRPr dirty="0"/>
          </a:p>
        </p:txBody>
      </p:sp>
      <p:sp>
        <p:nvSpPr>
          <p:cNvPr id="166" name="Presentation Subtitle"/>
          <p:cNvSpPr txBox="1">
            <a:spLocks noGrp="1"/>
          </p:cNvSpPr>
          <p:nvPr>
            <p:ph type="body" idx="1"/>
          </p:nvPr>
        </p:nvSpPr>
        <p:spPr>
          <a:xfrm>
            <a:off x="633046" y="3886201"/>
            <a:ext cx="22743519" cy="8619590"/>
          </a:xfrm>
          <a:prstGeom prst="rect">
            <a:avLst/>
          </a:prstGeom>
        </p:spPr>
        <p:txBody>
          <a:bodyPr lIns="50800" tIns="50800" rIns="50800" bIns="50800">
            <a:normAutofit fontScale="62500" lnSpcReduction="2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8000" dirty="0"/>
              <a:t>Using Hand Tools:</a:t>
            </a:r>
          </a:p>
          <a:p>
            <a:pPr defTabSz="2438337">
              <a:lnSpc>
                <a:spcPct val="90000"/>
              </a:lnSpc>
              <a:spcBef>
                <a:spcPts val="4500"/>
              </a:spcBef>
              <a:defRPr sz="5000" b="0">
                <a:solidFill>
                  <a:srgbClr val="5E5E5E"/>
                </a:solidFill>
                <a:latin typeface="Arial"/>
                <a:ea typeface="Arial"/>
                <a:cs typeface="Arial"/>
                <a:sym typeface="Arial"/>
              </a:defRPr>
            </a:pPr>
            <a:endParaRPr lang="en-US" dirty="0"/>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Select and use the appropriate PPE (i.e., safety glasses, leather gloves, steel toed shoes)</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Read and follow the manufacturer’s instructions</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Create a safe work area by keeping people at a safe distance and removing objects that may get in the way</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Use the tool as it is attended to be used (i.e., don’t use a screwdriver as a punch, pry or wedge)</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Disconnect electric cords when working on or around electric appliances</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Use the correct size tool for the job (i.e. match the screwdriver with the screw head)</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Pull wrenches and levers towards yourself-this will provide better control</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3"/>
          <p:cNvPicPr>
            <a:picLocks noChangeAspect="1"/>
          </p:cNvPicPr>
          <p:nvPr/>
        </p:nvPicPr>
        <p:blipFill>
          <a:blip r:embed="rId3"/>
          <a:stretch>
            <a:fillRect/>
          </a:stretch>
        </p:blipFill>
        <p:spPr>
          <a:xfrm>
            <a:off x="18219683" y="11380065"/>
            <a:ext cx="4899756" cy="1808244"/>
          </a:xfrm>
          <a:prstGeom prst="rect">
            <a:avLst/>
          </a:prstGeom>
        </p:spPr>
      </p:pic>
    </p:spTree>
    <p:extLst>
      <p:ext uri="{BB962C8B-B14F-4D97-AF65-F5344CB8AC3E}">
        <p14:creationId xmlns:p14="http://schemas.microsoft.com/office/powerpoint/2010/main" val="298662484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Ladder </a:t>
            </a:r>
            <a:r>
              <a:rPr lang="en-US" dirty="0"/>
              <a:t>Safety Guidelines</a:t>
            </a:r>
            <a:br>
              <a:rPr lang="en-US" dirty="0"/>
            </a:br>
            <a:endParaRPr dirty="0"/>
          </a:p>
        </p:txBody>
      </p:sp>
      <p:sp>
        <p:nvSpPr>
          <p:cNvPr id="3" name="Rectangle 2"/>
          <p:cNvSpPr/>
          <p:nvPr/>
        </p:nvSpPr>
        <p:spPr>
          <a:xfrm>
            <a:off x="1261241" y="4193628"/>
            <a:ext cx="15481738" cy="8402300"/>
          </a:xfrm>
          <a:prstGeom prst="rect">
            <a:avLst/>
          </a:prstGeom>
        </p:spPr>
        <p:txBody>
          <a:bodyPr wrap="square">
            <a:spAutoFit/>
          </a:bodyPr>
          <a:lstStyle/>
          <a:p>
            <a:pPr marL="571500" indent="-571500" algn="l">
              <a:buFont typeface="Arial" panose="020B0604020202020204" pitchFamily="34" charset="0"/>
              <a:buChar char="•"/>
            </a:pPr>
            <a:r>
              <a:rPr lang="en-US" sz="6000" dirty="0"/>
              <a:t>Always maintain a </a:t>
            </a:r>
            <a:r>
              <a:rPr lang="en-US" sz="6000" dirty="0" smtClean="0"/>
              <a:t>3-point (two </a:t>
            </a:r>
            <a:r>
              <a:rPr lang="en-US" sz="6000" dirty="0"/>
              <a:t>hands and a foot, </a:t>
            </a:r>
            <a:r>
              <a:rPr lang="en-US" sz="6000" dirty="0" smtClean="0"/>
              <a:t>or two </a:t>
            </a:r>
            <a:r>
              <a:rPr lang="en-US" sz="6000" dirty="0"/>
              <a:t>feet and a hand) </a:t>
            </a:r>
            <a:r>
              <a:rPr lang="en-US" sz="6000" dirty="0" smtClean="0"/>
              <a:t>contact on </a:t>
            </a:r>
            <a:r>
              <a:rPr lang="en-US" sz="6000" dirty="0"/>
              <a:t>the ladder </a:t>
            </a:r>
            <a:r>
              <a:rPr lang="en-US" sz="6000" dirty="0" smtClean="0"/>
              <a:t>when climbing</a:t>
            </a:r>
            <a:r>
              <a:rPr lang="en-US" sz="6000" dirty="0"/>
              <a:t>. Keep your </a:t>
            </a:r>
            <a:r>
              <a:rPr lang="en-US" sz="6000" dirty="0" smtClean="0"/>
              <a:t>body near </a:t>
            </a:r>
            <a:r>
              <a:rPr lang="en-US" sz="6000" dirty="0"/>
              <a:t>the middle of the </a:t>
            </a:r>
            <a:r>
              <a:rPr lang="en-US" sz="6000" dirty="0" smtClean="0"/>
              <a:t>step and </a:t>
            </a:r>
            <a:r>
              <a:rPr lang="en-US" sz="6000" dirty="0"/>
              <a:t>always face the </a:t>
            </a:r>
            <a:r>
              <a:rPr lang="en-US" sz="6000" dirty="0" smtClean="0"/>
              <a:t>ladder while </a:t>
            </a:r>
            <a:r>
              <a:rPr lang="en-US" sz="6000" dirty="0"/>
              <a:t>climbing.</a:t>
            </a:r>
          </a:p>
          <a:p>
            <a:pPr marL="571500" indent="-571500" algn="l">
              <a:buFont typeface="Arial" panose="020B0604020202020204" pitchFamily="34" charset="0"/>
              <a:buChar char="•"/>
            </a:pPr>
            <a:endParaRPr lang="en-US" sz="6000" dirty="0"/>
          </a:p>
          <a:p>
            <a:pPr marL="571500" indent="-571500" algn="l">
              <a:buFont typeface="Arial" panose="020B0604020202020204" pitchFamily="34" charset="0"/>
              <a:buChar char="•"/>
            </a:pPr>
            <a:r>
              <a:rPr lang="en-US" sz="6000" dirty="0"/>
              <a:t>Only use ladders and </a:t>
            </a:r>
            <a:r>
              <a:rPr lang="en-US" sz="6000" dirty="0" smtClean="0"/>
              <a:t>appropriate accessories </a:t>
            </a:r>
            <a:r>
              <a:rPr lang="en-US" sz="6000" dirty="0"/>
              <a:t>(</a:t>
            </a:r>
            <a:r>
              <a:rPr lang="en-US" sz="6000" dirty="0" smtClean="0"/>
              <a:t>ladder levelers</a:t>
            </a:r>
            <a:r>
              <a:rPr lang="en-US" sz="6000" dirty="0"/>
              <a:t>, jacks or hooks) </a:t>
            </a:r>
            <a:r>
              <a:rPr lang="en-US" sz="6000" dirty="0" smtClean="0"/>
              <a:t>for their </a:t>
            </a:r>
            <a:r>
              <a:rPr lang="en-US" sz="6000" dirty="0"/>
              <a:t>designed purposes.</a:t>
            </a:r>
          </a:p>
        </p:txBody>
      </p:sp>
      <p:pic>
        <p:nvPicPr>
          <p:cNvPr id="6" name="Picture 4" descr="C:\Users\rhiles\AppData\Local\Microsoft\Windows\Temporary Internet Files\Content.IE5\KXN6XL1M\GlideLoc-Ap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6871" y="4193628"/>
            <a:ext cx="4929349" cy="840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0471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Ladder </a:t>
            </a:r>
            <a:r>
              <a:rPr lang="en-US" dirty="0"/>
              <a:t>Safety continued</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Ladders must be free of any slippery material on the rungs, steps or feet.</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use a self-supporting ladder (e.g., step ladder) as a single ladder or in a partially closed position.</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use the top step/rung of a ladder as a step/rung unless it was designed for that purpose.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Use a ladder only on a stable and level surface, unless it has been secured (top or bottom) </a:t>
            </a:r>
            <a:r>
              <a:rPr lang="en-US" dirty="0" smtClean="0"/>
              <a:t>to prevent </a:t>
            </a:r>
            <a:r>
              <a:rPr lang="en-US" dirty="0"/>
              <a:t>displacement.</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55531938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Ladder </a:t>
            </a:r>
            <a:r>
              <a:rPr lang="en-US" dirty="0"/>
              <a:t>Safety continued</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place a ladder on boxes, barrels or other unstable bases to obtain additional height</a:t>
            </a:r>
            <a:r>
              <a:rPr lang="en-US" dirty="0" smtClean="0"/>
              <a:t>.</a:t>
            </a: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move or shift a ladder while a person or equipment is on the ladder</a:t>
            </a:r>
            <a:r>
              <a:rPr lang="en-US" dirty="0" smtClean="0"/>
              <a:t>.</a:t>
            </a: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An extension or straight ladder used to access an elevated surface must extend at least 3 feet above the point of support. Do not stand on the three top rungs of a straight, single or extension ladder.</a:t>
            </a:r>
          </a:p>
          <a:p>
            <a:pPr algn="ct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395567055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Ladder </a:t>
            </a:r>
            <a:r>
              <a:rPr lang="en-US" dirty="0"/>
              <a:t>Safety continued</a:t>
            </a:r>
            <a:br>
              <a:rPr lang="en-US" dirty="0"/>
            </a:br>
            <a:endParaRPr dirty="0"/>
          </a:p>
        </p:txBody>
      </p:sp>
      <p:sp>
        <p:nvSpPr>
          <p:cNvPr id="166" name="Presentation Subtitle"/>
          <p:cNvSpPr txBox="1">
            <a:spLocks noGrp="1"/>
          </p:cNvSpPr>
          <p:nvPr>
            <p:ph type="body" idx="1"/>
          </p:nvPr>
        </p:nvSpPr>
        <p:spPr>
          <a:xfrm>
            <a:off x="1131992" y="4411705"/>
            <a:ext cx="11353086" cy="8094085"/>
          </a:xfrm>
          <a:prstGeom prst="rect">
            <a:avLst/>
          </a:prstGeom>
        </p:spPr>
        <p:txBody>
          <a:bodyPr lIns="50800" tIns="50800" rIns="50800" bIns="50800">
            <a:normAutofit/>
          </a:bodyPr>
          <a:lstStyle/>
          <a:p>
            <a:pPr defTabSz="2438337">
              <a:lnSpc>
                <a:spcPct val="150000"/>
              </a:lnSpc>
              <a:spcBef>
                <a:spcPts val="4500"/>
              </a:spcBef>
              <a:defRPr sz="5000" b="0">
                <a:solidFill>
                  <a:srgbClr val="5E5E5E"/>
                </a:solidFill>
                <a:latin typeface="Arial"/>
                <a:ea typeface="Arial"/>
                <a:cs typeface="Arial"/>
                <a:sym typeface="Arial"/>
              </a:defRPr>
            </a:pPr>
            <a:r>
              <a:rPr lang="en-US" sz="4000" dirty="0"/>
              <a:t>The proper angle </a:t>
            </a:r>
            <a:r>
              <a:rPr lang="en-US" sz="4000" dirty="0" smtClean="0"/>
              <a:t>for setting </a:t>
            </a:r>
            <a:r>
              <a:rPr lang="en-US" sz="4000" dirty="0"/>
              <a:t>up a ladder is </a:t>
            </a:r>
            <a:r>
              <a:rPr lang="en-US" sz="4000" dirty="0" smtClean="0"/>
              <a:t>to place </a:t>
            </a:r>
            <a:r>
              <a:rPr lang="en-US" sz="4000" dirty="0"/>
              <a:t>its base a </a:t>
            </a:r>
            <a:r>
              <a:rPr lang="en-US" sz="4000" dirty="0" smtClean="0"/>
              <a:t>quarter of </a:t>
            </a:r>
            <a:r>
              <a:rPr lang="en-US" sz="4000" dirty="0"/>
              <a:t>the working length </a:t>
            </a:r>
            <a:r>
              <a:rPr lang="en-US" sz="4000" dirty="0" smtClean="0"/>
              <a:t>of the </a:t>
            </a:r>
            <a:r>
              <a:rPr lang="en-US" sz="4000" dirty="0"/>
              <a:t>ladder from the </a:t>
            </a:r>
            <a:r>
              <a:rPr lang="en-US" sz="4000" dirty="0" smtClean="0"/>
              <a:t>wall or </a:t>
            </a:r>
            <a:r>
              <a:rPr lang="en-US" sz="4000" dirty="0"/>
              <a:t>other vertical </a:t>
            </a:r>
            <a:r>
              <a:rPr lang="en-US" sz="4000" dirty="0" smtClean="0"/>
              <a:t>surface. A </a:t>
            </a:r>
            <a:r>
              <a:rPr lang="en-US" sz="4000" dirty="0"/>
              <a:t>ladder placed in </a:t>
            </a:r>
            <a:r>
              <a:rPr lang="en-US" sz="4000" dirty="0" smtClean="0"/>
              <a:t>any location </a:t>
            </a:r>
            <a:r>
              <a:rPr lang="en-US" sz="4000" dirty="0"/>
              <a:t>where it </a:t>
            </a:r>
            <a:r>
              <a:rPr lang="en-US" sz="4000" dirty="0" smtClean="0"/>
              <a:t>can be </a:t>
            </a:r>
            <a:r>
              <a:rPr lang="en-US" sz="4000" dirty="0"/>
              <a:t>displaced by </a:t>
            </a:r>
            <a:r>
              <a:rPr lang="en-US" sz="4000" dirty="0" smtClean="0"/>
              <a:t>other work </a:t>
            </a:r>
            <a:r>
              <a:rPr lang="en-US" sz="4000" dirty="0"/>
              <a:t>activities </a:t>
            </a:r>
            <a:r>
              <a:rPr lang="en-US" sz="4000" dirty="0" smtClean="0"/>
              <a:t>must be </a:t>
            </a:r>
            <a:r>
              <a:rPr lang="en-US" sz="4000" dirty="0"/>
              <a:t>secured to </a:t>
            </a:r>
            <a:r>
              <a:rPr lang="en-US" sz="4000" dirty="0" smtClean="0"/>
              <a:t>prevent displacement </a:t>
            </a:r>
            <a:r>
              <a:rPr lang="en-US" sz="4000" dirty="0"/>
              <a:t>or a </a:t>
            </a:r>
            <a:r>
              <a:rPr lang="en-US" sz="4000" dirty="0" smtClean="0"/>
              <a:t>barricade </a:t>
            </a:r>
            <a:r>
              <a:rPr lang="en-US" sz="4000" dirty="0"/>
              <a:t>must be erected to keep traffic away from the ladder</a:t>
            </a:r>
            <a:r>
              <a:rPr lang="en-US" sz="4000" dirty="0" smtClean="0"/>
              <a:t>.</a:t>
            </a:r>
            <a:endParaRPr lang="en-US" sz="4000" dirty="0"/>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5" name="Picture 5" descr="C:\Users\rhiles\AppData\Local\Microsoft\Windows\Temporary Internet Files\Content.IE5\KXN6XL1M\4387550073_91c90d7679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927" y="4253879"/>
            <a:ext cx="8563304" cy="825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35119"/>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Ladder </a:t>
            </a:r>
            <a:r>
              <a:rPr lang="en-US" dirty="0"/>
              <a:t>Safety continued</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Be sure that all locks on an extension ladder or any elevated work platform are properly engaged.</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exceed the maximum load rating of any elevated work platform or ladder. Be aware of the load rating and of the weight it is supporting, including the weight of any tools or equipment.</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7" descr="C:\Users\rhiles\AppData\Local\Microsoft\Windows\Temporary Internet Files\Content.IE5\JVMBJD9D\FRP_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509" y="8369247"/>
            <a:ext cx="4607169" cy="5032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573825" y="9241651"/>
            <a:ext cx="5360906" cy="3624994"/>
          </a:xfrm>
          <a:prstGeom prst="rect">
            <a:avLst/>
          </a:prstGeom>
        </p:spPr>
      </p:pic>
      <p:pic>
        <p:nvPicPr>
          <p:cNvPr id="6" name="Picture 9" descr="C:\Users\rhiles\AppData\Local\Microsoft\Windows\Temporary Internet Files\Content.IE5\8YDX52OK\41K9-UwdeJL._SL500_AA300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984" y="8823600"/>
            <a:ext cx="4578093" cy="457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8361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Fall </a:t>
            </a:r>
            <a:r>
              <a:rPr lang="en-US" dirty="0"/>
              <a:t>Prevention Guidelines</a:t>
            </a:r>
            <a:br>
              <a:rPr lang="en-US" dirty="0"/>
            </a:br>
            <a:endParaRPr dirty="0"/>
          </a:p>
        </p:txBody>
      </p:sp>
      <p:sp>
        <p:nvSpPr>
          <p:cNvPr id="166" name="Presentation Subtitle"/>
          <p:cNvSpPr txBox="1">
            <a:spLocks noGrp="1"/>
          </p:cNvSpPr>
          <p:nvPr>
            <p:ph type="body" idx="1"/>
          </p:nvPr>
        </p:nvSpPr>
        <p:spPr>
          <a:xfrm>
            <a:off x="1131991" y="3972911"/>
            <a:ext cx="22244574" cy="9238592"/>
          </a:xfrm>
          <a:prstGeom prst="rect">
            <a:avLst/>
          </a:prstGeom>
        </p:spPr>
        <p:txBody>
          <a:bodyPr lIns="50800" tIns="50800" rIns="50800" bIns="50800">
            <a:normAutofit fontScale="40000" lnSpcReduction="2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Fall protection is required for any work conducted at a height of 6’ or greater</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Wear a harness and always stay connected</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Make sure your harness fits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Use guardrails or lifelines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Inspect all fall protection equipment before use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Guard or cover all holes, openings, and skylights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DON’T disconnect from the lifeline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DON’T work around unprotected openings or skylights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700" dirty="0"/>
              <a:t>DON’T use defective equipment</a:t>
            </a:r>
          </a:p>
          <a:p>
            <a:pPr defTabSz="2438337">
              <a:lnSpc>
                <a:spcPct val="90000"/>
              </a:lnSpc>
              <a:spcBef>
                <a:spcPts val="4500"/>
              </a:spcBef>
              <a:defRPr sz="5000" b="0">
                <a:solidFill>
                  <a:srgbClr val="5E5E5E"/>
                </a:solidFill>
                <a:latin typeface="Arial"/>
                <a:ea typeface="Arial"/>
                <a:cs typeface="Arial"/>
                <a:sym typeface="Arial"/>
              </a:defRPr>
            </a:pPr>
            <a:endParaRPr lang="en-US" dirty="0"/>
          </a:p>
          <a:p>
            <a:pPr defTabSz="2438337">
              <a:lnSpc>
                <a:spcPct val="90000"/>
              </a:lnSpc>
              <a:spcBef>
                <a:spcPts val="4500"/>
              </a:spcBef>
              <a:defRPr sz="5000" b="0">
                <a:solidFill>
                  <a:srgbClr val="5E5E5E"/>
                </a:solidFill>
                <a:latin typeface="Arial"/>
                <a:ea typeface="Arial"/>
                <a:cs typeface="Arial"/>
                <a:sym typeface="Arial"/>
              </a:defRPr>
            </a:pPr>
            <a:r>
              <a:rPr lang="en-US" sz="8700" dirty="0"/>
              <a:t>Information on ladder safety and fall prevention obtained from osha.gov</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397652395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a:t>Safety Data Sheets</a:t>
            </a:r>
            <a:br>
              <a:rPr lang="en-US" dirty="0"/>
            </a:br>
            <a:endParaRPr dirty="0"/>
          </a:p>
        </p:txBody>
      </p:sp>
      <p:sp>
        <p:nvSpPr>
          <p:cNvPr id="166" name="Presentation Subtitle"/>
          <p:cNvSpPr txBox="1">
            <a:spLocks noGrp="1"/>
          </p:cNvSpPr>
          <p:nvPr>
            <p:ph type="body" idx="1"/>
          </p:nvPr>
        </p:nvSpPr>
        <p:spPr>
          <a:xfrm>
            <a:off x="1131991" y="3878317"/>
            <a:ext cx="17849692" cy="9396249"/>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Contractors will provide Safety Data Sheets (SDS) to the Adena Health Safety Department Coordinator for any materials that will be used on site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SDS for any materials in the Adena </a:t>
            </a:r>
            <a:r>
              <a:rPr lang="en-US" dirty="0" smtClean="0"/>
              <a:t>Health </a:t>
            </a:r>
            <a:r>
              <a:rPr lang="en-US" dirty="0"/>
              <a:t>area where work is being performed will be </a:t>
            </a:r>
            <a:r>
              <a:rPr lang="en-US" dirty="0" smtClean="0"/>
              <a:t>made </a:t>
            </a:r>
            <a:r>
              <a:rPr lang="en-US" dirty="0"/>
              <a:t>available to the </a:t>
            </a:r>
            <a:r>
              <a:rPr lang="en-US" dirty="0" smtClean="0"/>
              <a:t>Contractor </a:t>
            </a:r>
            <a:r>
              <a:rPr lang="en-US" dirty="0"/>
              <a:t>upon request. </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Please submit SDS </a:t>
            </a:r>
            <a:r>
              <a:rPr lang="en-US" dirty="0" smtClean="0"/>
              <a:t>requests </a:t>
            </a:r>
            <a:r>
              <a:rPr lang="en-US" dirty="0"/>
              <a:t>to the Adena Health </a:t>
            </a:r>
            <a:r>
              <a:rPr lang="en-US" dirty="0" smtClean="0"/>
              <a:t>          Safety Department </a:t>
            </a:r>
            <a:r>
              <a:rPr lang="en-US" dirty="0"/>
              <a:t>Coordinator </a:t>
            </a:r>
          </a:p>
          <a:p>
            <a:pPr defTabSz="2438337">
              <a:lnSpc>
                <a:spcPct val="90000"/>
              </a:lnSpc>
              <a:spcBef>
                <a:spcPts val="4500"/>
              </a:spcBef>
              <a:defRPr sz="5000" b="0">
                <a:solidFill>
                  <a:srgbClr val="5E5E5E"/>
                </a:solidFill>
                <a:latin typeface="Arial"/>
                <a:ea typeface="Arial"/>
                <a:cs typeface="Arial"/>
                <a:sym typeface="Arial"/>
              </a:defRPr>
            </a:pPr>
            <a:r>
              <a:rPr lang="en-US" dirty="0">
                <a:solidFill>
                  <a:srgbClr val="FF0000"/>
                </a:solidFill>
              </a:rPr>
              <a:t>       </a:t>
            </a:r>
            <a:r>
              <a:rPr lang="en-US" dirty="0" smtClean="0">
                <a:solidFill>
                  <a:srgbClr val="FF0000"/>
                </a:solidFill>
              </a:rPr>
              <a:t>        Jennifer Abner</a:t>
            </a:r>
            <a:endParaRPr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8006" y="7762377"/>
            <a:ext cx="5850795" cy="5165347"/>
          </a:xfrm>
          <a:prstGeom prst="rect">
            <a:avLst/>
          </a:prstGeom>
        </p:spPr>
      </p:pic>
    </p:spTree>
    <p:extLst>
      <p:ext uri="{BB962C8B-B14F-4D97-AF65-F5344CB8AC3E}">
        <p14:creationId xmlns:p14="http://schemas.microsoft.com/office/powerpoint/2010/main" val="340447690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Hazardous </a:t>
            </a:r>
            <a:r>
              <a:rPr lang="en-US" dirty="0"/>
              <a:t>Chemical Guidelines</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use any extremely hazardous chemicals, aerosol sprays, or cleaning products that produce heavy fumes or odors, without first notifying the Adena </a:t>
            </a:r>
            <a:r>
              <a:rPr lang="en-US" dirty="0" smtClean="0"/>
              <a:t>Health </a:t>
            </a:r>
            <a:r>
              <a:rPr lang="en-US" dirty="0"/>
              <a:t>Safety Officer (740-779-8681</a:t>
            </a:r>
            <a:r>
              <a:rPr lang="en-US" dirty="0" smtClean="0"/>
              <a:t>)</a:t>
            </a: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Observe all safety and environmental precautions when using hazardous chemicals on Adena </a:t>
            </a:r>
            <a:r>
              <a:rPr lang="en-US" dirty="0" smtClean="0"/>
              <a:t>Health property</a:t>
            </a: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Dispose of all chemicals off site. If you bring it – take it away when you leave (including empty cans, bottles, etc.) </a:t>
            </a:r>
            <a:endParaRPr dirty="0"/>
          </a:p>
        </p:txBody>
      </p:sp>
    </p:spTree>
    <p:extLst>
      <p:ext uri="{BB962C8B-B14F-4D97-AF65-F5344CB8AC3E}">
        <p14:creationId xmlns:p14="http://schemas.microsoft.com/office/powerpoint/2010/main" val="121278257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lstStyle/>
          <a:p>
            <a:pPr>
              <a:defRPr sz="9000" spc="-180">
                <a:solidFill>
                  <a:srgbClr val="FFFFFF"/>
                </a:solidFill>
                <a:latin typeface="Arial"/>
                <a:ea typeface="Arial"/>
                <a:cs typeface="Arial"/>
                <a:sym typeface="Arial"/>
              </a:defRPr>
            </a:pPr>
            <a:r>
              <a:rPr lang="en-US" dirty="0" smtClean="0"/>
              <a:t>Contractor </a:t>
            </a:r>
            <a:r>
              <a:rPr lang="en-US" dirty="0"/>
              <a:t>Guidelines </a:t>
            </a:r>
            <a:endParaRPr dirty="0"/>
          </a:p>
        </p:txBody>
      </p:sp>
      <p:sp>
        <p:nvSpPr>
          <p:cNvPr id="166" name="Presentation Subtitle"/>
          <p:cNvSpPr txBox="1">
            <a:spLocks noGrp="1"/>
          </p:cNvSpPr>
          <p:nvPr>
            <p:ph type="body" idx="1"/>
          </p:nvPr>
        </p:nvSpPr>
        <p:spPr>
          <a:xfrm>
            <a:off x="1131991" y="3868615"/>
            <a:ext cx="22244574" cy="9405951"/>
          </a:xfrm>
          <a:prstGeom prst="rect">
            <a:avLst/>
          </a:prstGeom>
        </p:spPr>
        <p:txBody>
          <a:bodyPr lIns="50800" tIns="50800" rIns="50800" bIns="50800">
            <a:normAutofit fontScale="32500" lnSpcReduction="20000"/>
          </a:bodyPr>
          <a:lstStyle/>
          <a:p>
            <a:pPr marL="1143000" indent="-11430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9000" dirty="0"/>
              <a:t>Contractors working on Adena Health </a:t>
            </a:r>
            <a:r>
              <a:rPr lang="en-US" sz="9000" dirty="0" smtClean="0"/>
              <a:t>property </a:t>
            </a:r>
            <a:r>
              <a:rPr lang="en-US" sz="9000" dirty="0"/>
              <a:t>will </a:t>
            </a:r>
            <a:r>
              <a:rPr lang="en-US" sz="9000" dirty="0" smtClean="0"/>
              <a:t>follow Adena </a:t>
            </a:r>
            <a:r>
              <a:rPr lang="en-US" sz="9000" dirty="0"/>
              <a:t>Health </a:t>
            </a:r>
            <a:r>
              <a:rPr lang="en-US" sz="9000" dirty="0" smtClean="0"/>
              <a:t>policies </a:t>
            </a:r>
            <a:r>
              <a:rPr lang="en-US" sz="9000" dirty="0"/>
              <a:t>and will only use authorized entry points, elevators, restrooms, and eating areas.</a:t>
            </a:r>
          </a:p>
          <a:p>
            <a:pPr marL="1143000" indent="-11430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9000" dirty="0"/>
              <a:t>Prior to commencement of any project the Contractors Project Manager will obtain and review the following policies with all contracted personnel (policies may be obtained from the Adena Health </a:t>
            </a:r>
            <a:r>
              <a:rPr lang="en-US" sz="9000" dirty="0" smtClean="0"/>
              <a:t>Director of </a:t>
            </a:r>
            <a:r>
              <a:rPr lang="en-US" sz="9000" dirty="0"/>
              <a:t>Facility Planning and </a:t>
            </a:r>
            <a:r>
              <a:rPr lang="en-US" sz="9000" dirty="0" smtClean="0"/>
              <a:t>Construction </a:t>
            </a:r>
            <a:r>
              <a:rPr lang="en-US" sz="9000" dirty="0"/>
              <a:t>or Adena Health Safety Officer):</a:t>
            </a:r>
          </a:p>
          <a:p>
            <a:pPr defTabSz="2438337">
              <a:lnSpc>
                <a:spcPct val="90000"/>
              </a:lnSpc>
              <a:spcBef>
                <a:spcPts val="4500"/>
              </a:spcBef>
              <a:defRPr sz="5000" b="0">
                <a:solidFill>
                  <a:srgbClr val="5E5E5E"/>
                </a:solidFill>
                <a:latin typeface="Arial"/>
                <a:ea typeface="Arial"/>
                <a:cs typeface="Arial"/>
                <a:sym typeface="Arial"/>
              </a:defRPr>
            </a:pPr>
            <a:endParaRPr lang="en-US" dirty="0"/>
          </a:p>
          <a:p>
            <a:pPr marL="3657600" lvl="3" indent="-13716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8600" dirty="0">
                <a:solidFill>
                  <a:srgbClr val="FF0000"/>
                </a:solidFill>
              </a:rPr>
              <a:t>Construction and Renovation Policy 800.016</a:t>
            </a:r>
          </a:p>
          <a:p>
            <a:pPr marL="3657600" lvl="3" indent="-13716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8600" dirty="0">
                <a:solidFill>
                  <a:srgbClr val="FF0000"/>
                </a:solidFill>
              </a:rPr>
              <a:t>Hot Work Permit Policy 900.005</a:t>
            </a:r>
          </a:p>
          <a:p>
            <a:pPr marL="3657600" lvl="3" indent="-13716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8600" dirty="0">
                <a:solidFill>
                  <a:srgbClr val="FF0000"/>
                </a:solidFill>
              </a:rPr>
              <a:t>Maintaining Fire/Smoke Rated Assemblies Policy 900.006</a:t>
            </a:r>
          </a:p>
          <a:p>
            <a:pPr marL="3657600" lvl="3" indent="-13716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8600" dirty="0">
                <a:solidFill>
                  <a:srgbClr val="FF0000"/>
                </a:solidFill>
              </a:rPr>
              <a:t>Confined Spaces Program 800.032</a:t>
            </a:r>
          </a:p>
          <a:p>
            <a:pPr marL="3657600" lvl="3" indent="-13716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8600" dirty="0">
                <a:solidFill>
                  <a:srgbClr val="FF0000"/>
                </a:solidFill>
              </a:rPr>
              <a:t>Lockout/Tagout Hazardous Energy Control, 800.026</a:t>
            </a:r>
          </a:p>
          <a:p>
            <a:pPr marL="3657600" lvl="3" indent="-13716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8600" dirty="0">
                <a:solidFill>
                  <a:srgbClr val="FF0000"/>
                </a:solidFill>
              </a:rPr>
              <a:t>Electrical Equipment Safety, </a:t>
            </a:r>
            <a:r>
              <a:rPr lang="en-US" sz="8600" dirty="0" smtClean="0">
                <a:solidFill>
                  <a:srgbClr val="FF0000"/>
                </a:solidFill>
              </a:rPr>
              <a:t>800.010</a:t>
            </a:r>
          </a:p>
          <a:p>
            <a:pPr marL="3657600" lvl="3" indent="-13716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8600" dirty="0" smtClean="0">
                <a:solidFill>
                  <a:srgbClr val="FF0000"/>
                </a:solidFill>
              </a:rPr>
              <a:t>AHS </a:t>
            </a:r>
            <a:r>
              <a:rPr lang="en-US" sz="8600" dirty="0">
                <a:solidFill>
                  <a:srgbClr val="FF0000"/>
                </a:solidFill>
              </a:rPr>
              <a:t>Water Management Program</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194852978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Hot </a:t>
            </a:r>
            <a:r>
              <a:rPr lang="en-US" dirty="0"/>
              <a:t>Work Permits</a:t>
            </a:r>
            <a:br>
              <a:rPr lang="en-US" dirty="0"/>
            </a:br>
            <a:endParaRPr dirty="0"/>
          </a:p>
        </p:txBody>
      </p:sp>
      <p:sp>
        <p:nvSpPr>
          <p:cNvPr id="166" name="Presentation Subtitle"/>
          <p:cNvSpPr txBox="1">
            <a:spLocks noGrp="1"/>
          </p:cNvSpPr>
          <p:nvPr>
            <p:ph type="body" idx="1"/>
          </p:nvPr>
        </p:nvSpPr>
        <p:spPr>
          <a:xfrm>
            <a:off x="1100460" y="4096394"/>
            <a:ext cx="12205637" cy="8094085"/>
          </a:xfrm>
          <a:prstGeom prst="rect">
            <a:avLst/>
          </a:prstGeom>
        </p:spPr>
        <p:txBody>
          <a:bodyPr lIns="50800" tIns="50800" rIns="50800" bIns="50800">
            <a:normAutofit fontScale="92500"/>
          </a:bodyPr>
          <a:lstStyle/>
          <a:p>
            <a:pPr marL="857250" indent="-85725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600" dirty="0"/>
              <a:t>Obtain a Hot Work Permit for all welding, cutting, grinding or any other type of work that might create a spark</a:t>
            </a:r>
          </a:p>
          <a:p>
            <a:pPr marL="857250" indent="-85725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600" dirty="0"/>
              <a:t>Obtain Hot Work Permits through Security (740-779-7505)</a:t>
            </a:r>
          </a:p>
          <a:p>
            <a:pPr marL="857250" indent="-85725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600" dirty="0"/>
              <a:t>See Adena Health Hot Work Permit Policy 900.005 for details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1650" y="3780152"/>
            <a:ext cx="8179067" cy="866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798397"/>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Hot </a:t>
            </a:r>
            <a:r>
              <a:rPr lang="en-US" dirty="0"/>
              <a:t>Work Permits continued</a:t>
            </a:r>
            <a:br>
              <a:rPr lang="en-US" dirty="0"/>
            </a:br>
            <a:endParaRPr dirty="0"/>
          </a:p>
        </p:txBody>
      </p:sp>
      <p:sp>
        <p:nvSpPr>
          <p:cNvPr id="166" name="Presentation Subtitle"/>
          <p:cNvSpPr txBox="1">
            <a:spLocks noGrp="1"/>
          </p:cNvSpPr>
          <p:nvPr>
            <p:ph type="body" idx="1"/>
          </p:nvPr>
        </p:nvSpPr>
        <p:spPr>
          <a:xfrm>
            <a:off x="1131991" y="4411705"/>
            <a:ext cx="12962381" cy="8094085"/>
          </a:xfrm>
          <a:prstGeom prst="rect">
            <a:avLst/>
          </a:prstGeom>
        </p:spPr>
        <p:txBody>
          <a:bodyPr lIns="50800" tIns="50800" rIns="50800" bIns="50800">
            <a:normAutofit lnSpcReduction="1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Once the Hot Work Permit is obtained, the contractor must contact Security (740-779-7505) in person before and after the work is completed to sign off on where the work is being performed so the fire alarm system can be isolated if necessary</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Hot Work Permit must be returned to the issuer once Hot Work is completed</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Contractor must provide fire extinguishers and blankets (if necessary)</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1026" name="Picture 2" descr="Pros and Cons of Fire Extinguisher vs Fire Blan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6601" y="6041882"/>
            <a:ext cx="8631659" cy="483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09284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Lockout/Tag-out </a:t>
            </a:r>
            <a:r>
              <a:rPr lang="en-US" dirty="0"/>
              <a:t>Guidelines</a:t>
            </a:r>
            <a:br>
              <a:rPr lang="en-US" dirty="0"/>
            </a:br>
            <a:endParaRPr dirty="0"/>
          </a:p>
        </p:txBody>
      </p:sp>
      <p:sp>
        <p:nvSpPr>
          <p:cNvPr id="166" name="Presentation Subtitle"/>
          <p:cNvSpPr txBox="1">
            <a:spLocks noGrp="1"/>
          </p:cNvSpPr>
          <p:nvPr>
            <p:ph type="body" idx="1"/>
          </p:nvPr>
        </p:nvSpPr>
        <p:spPr>
          <a:xfrm>
            <a:off x="1131991" y="4411705"/>
            <a:ext cx="12520947" cy="8094085"/>
          </a:xfrm>
          <a:prstGeom prst="rect">
            <a:avLst/>
          </a:prstGeom>
        </p:spPr>
        <p:txBody>
          <a:bodyPr lIns="50800" tIns="50800" rIns="50800" bIns="50800">
            <a:normAutofit lnSpcReduction="1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Facility Operations approves the lockout/tag-out of equipment before work on the equipment is performed and a point of contact is established.</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When Adena </a:t>
            </a:r>
            <a:r>
              <a:rPr lang="en-US" dirty="0" smtClean="0"/>
              <a:t>Health </a:t>
            </a:r>
            <a:r>
              <a:rPr lang="en-US" dirty="0"/>
              <a:t>personnel lockout/tag-out a piece of equipment for a contractor, the contractor is also required to add a lock or tag using a multilock device.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All locks must have a tag with contact information.</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7200" y="4411705"/>
            <a:ext cx="7320455" cy="733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70330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Confined </a:t>
            </a:r>
            <a:r>
              <a:rPr lang="en-US" dirty="0"/>
              <a:t>Space Guidelines</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normAutofit/>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Coordinate a permit for all entries into any confined space through your Adena </a:t>
            </a:r>
            <a:r>
              <a:rPr lang="en-US" dirty="0" smtClean="0"/>
              <a:t>Health </a:t>
            </a:r>
            <a:r>
              <a:rPr lang="en-US" dirty="0"/>
              <a:t>Project Manager. Obtain a copy of Adena Health Confined Spaces Program Policy 800.032 and use permits and forms as </a:t>
            </a:r>
            <a:r>
              <a:rPr lang="en-US" dirty="0" smtClean="0"/>
              <a:t>appropriate.</a:t>
            </a: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Contractor will inform the Adena </a:t>
            </a:r>
            <a:r>
              <a:rPr lang="en-US" dirty="0" smtClean="0"/>
              <a:t>Health </a:t>
            </a:r>
            <a:r>
              <a:rPr lang="en-US" dirty="0"/>
              <a:t>Project Manager of contracted personnel procedures for entering confined spaces.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Adena Health Project Manager will inform the Contractor of all the procedures and precautions in or near the confined space and will conduct a debrief with the Contractor at the end of the job to learn of any hazards found or created during entry.</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4193992146"/>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8607156"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Bloodborne </a:t>
            </a:r>
            <a:r>
              <a:rPr lang="en-US" dirty="0"/>
              <a:t>Pathogens Guidelines</a:t>
            </a:r>
            <a:br>
              <a:rPr lang="en-US" dirty="0"/>
            </a:br>
            <a:endParaRPr dirty="0"/>
          </a:p>
        </p:txBody>
      </p:sp>
      <p:sp>
        <p:nvSpPr>
          <p:cNvPr id="166" name="Presentation Subtitle"/>
          <p:cNvSpPr txBox="1">
            <a:spLocks noGrp="1"/>
          </p:cNvSpPr>
          <p:nvPr>
            <p:ph type="body" idx="1"/>
          </p:nvPr>
        </p:nvSpPr>
        <p:spPr>
          <a:xfrm>
            <a:off x="1131991" y="3941379"/>
            <a:ext cx="11669609" cy="8564411"/>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Bloodborne pathogens are viruses (such as HIV and Hepatitis B &amp; C) found in blood or certain body fluids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A person has to come in direct contact, usually through a needle stick, to become infected</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You cannot get a bloodborne pathogen infection by casual contact</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0841" y="3941379"/>
            <a:ext cx="5282262" cy="394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9626" y="8291287"/>
            <a:ext cx="6364966" cy="356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64341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a:t>Bloodborne Pathogens Guidelines continued</a:t>
            </a:r>
            <a:br>
              <a:rPr lang="en-US" dirty="0"/>
            </a:br>
            <a:endParaRPr dirty="0"/>
          </a:p>
        </p:txBody>
      </p:sp>
      <p:sp>
        <p:nvSpPr>
          <p:cNvPr id="166" name="Presentation Subtitle"/>
          <p:cNvSpPr txBox="1">
            <a:spLocks noGrp="1"/>
          </p:cNvSpPr>
          <p:nvPr>
            <p:ph type="body" idx="1"/>
          </p:nvPr>
        </p:nvSpPr>
        <p:spPr>
          <a:xfrm>
            <a:off x="1131991" y="3941379"/>
            <a:ext cx="22244574" cy="9333187"/>
          </a:xfrm>
          <a:prstGeom prst="rect">
            <a:avLst/>
          </a:prstGeom>
        </p:spPr>
        <p:txBody>
          <a:bodyPr lIns="50800" tIns="50800" rIns="50800" bIns="50800"/>
          <a:lstStyle/>
          <a:p>
            <a:pPr defTabSz="2438337">
              <a:lnSpc>
                <a:spcPct val="90000"/>
              </a:lnSpc>
              <a:spcBef>
                <a:spcPts val="4500"/>
              </a:spcBef>
              <a:defRPr sz="5000" b="0">
                <a:solidFill>
                  <a:srgbClr val="5E5E5E"/>
                </a:solidFill>
                <a:latin typeface="Arial"/>
                <a:ea typeface="Arial"/>
                <a:cs typeface="Arial"/>
                <a:sym typeface="Arial"/>
              </a:defRPr>
            </a:pPr>
            <a:r>
              <a:rPr lang="en-US" dirty="0"/>
              <a:t>If you are exposed to blood or body fluids:</a:t>
            </a:r>
          </a:p>
          <a:p>
            <a:pPr defTabSz="2438337">
              <a:lnSpc>
                <a:spcPct val="90000"/>
              </a:lnSpc>
              <a:spcBef>
                <a:spcPts val="4500"/>
              </a:spcBef>
              <a:defRPr sz="5000" b="0">
                <a:solidFill>
                  <a:srgbClr val="5E5E5E"/>
                </a:solidFill>
                <a:latin typeface="Arial"/>
                <a:ea typeface="Arial"/>
                <a:cs typeface="Arial"/>
                <a:sym typeface="Arial"/>
              </a:defRPr>
            </a:pPr>
            <a:r>
              <a:rPr lang="en-US" dirty="0"/>
              <a:t>          </a:t>
            </a:r>
            <a:endParaRPr lang="en-US" dirty="0" smtClean="0"/>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smtClean="0"/>
              <a:t>           what </a:t>
            </a:r>
            <a:r>
              <a:rPr lang="en-US" dirty="0"/>
              <a:t>you are doing</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Dispose of any sharps involved in an approved sharps container</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Wash the exposed area with soap and water</a:t>
            </a:r>
          </a:p>
          <a:p>
            <a:pPr marL="2590800" lvl="2" indent="-9144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dirty="0"/>
              <a:t>Report it to your Supervisor</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419" y="5969673"/>
            <a:ext cx="1627399" cy="1627399"/>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0670" y="9544910"/>
            <a:ext cx="3635895" cy="356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9908" y="3439275"/>
            <a:ext cx="5625863" cy="316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723061"/>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Injury </a:t>
            </a:r>
            <a:r>
              <a:rPr lang="en-US" dirty="0"/>
              <a:t>Guidelines</a:t>
            </a:r>
            <a:br>
              <a:rPr lang="en-US" dirty="0"/>
            </a:br>
            <a:endParaRPr dirty="0"/>
          </a:p>
        </p:txBody>
      </p:sp>
      <p:sp>
        <p:nvSpPr>
          <p:cNvPr id="166" name="Presentation Subtitle"/>
          <p:cNvSpPr txBox="1">
            <a:spLocks noGrp="1"/>
          </p:cNvSpPr>
          <p:nvPr>
            <p:ph type="body" idx="1"/>
          </p:nvPr>
        </p:nvSpPr>
        <p:spPr>
          <a:xfrm>
            <a:off x="1131991" y="3783725"/>
            <a:ext cx="22244574" cy="8722066"/>
          </a:xfrm>
          <a:prstGeom prst="rect">
            <a:avLst/>
          </a:prstGeom>
        </p:spPr>
        <p:txBody>
          <a:bodyPr lIns="50800" tIns="50800" rIns="50800" bIns="50800">
            <a:normAutofit fontScale="92500" lnSpcReduction="2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Contracted employees must notify their Supervisor of injuries and follow company policy and procedures.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Supervisor must notify the Adena Health Project Manager and provide an incident report.</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In the event that a construction accident occurs, the construction supervisor present at the time will contact 911 for any medical emergency as deemed necessary.</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It is important to know the physical address of the location of the jobsite in the event you need to call 911.</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The construction supervisor will also contact Adena Security </a:t>
            </a:r>
            <a:r>
              <a:rPr lang="en-US" dirty="0" smtClean="0"/>
              <a:t>                                   at </a:t>
            </a:r>
            <a:r>
              <a:rPr lang="en-US" dirty="0"/>
              <a:t>740-779-7505 and request hospital security to be </a:t>
            </a:r>
            <a:r>
              <a:rPr lang="en-US" dirty="0" smtClean="0"/>
              <a:t>                                      dispatched </a:t>
            </a:r>
            <a:r>
              <a:rPr lang="en-US" dirty="0"/>
              <a:t>to the accident scene. </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9164" y="9732580"/>
            <a:ext cx="5267401" cy="350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34185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Ohio Emergency </a:t>
            </a:r>
            <a:r>
              <a:rPr lang="en-US" dirty="0"/>
              <a:t>Codes</a:t>
            </a:r>
            <a:br>
              <a:rPr lang="en-US" dirty="0"/>
            </a:br>
            <a:endParaRPr dirty="0"/>
          </a:p>
        </p:txBody>
      </p:sp>
      <p:sp>
        <p:nvSpPr>
          <p:cNvPr id="166" name="Presentation Subtitle"/>
          <p:cNvSpPr txBox="1">
            <a:spLocks noGrp="1"/>
          </p:cNvSpPr>
          <p:nvPr>
            <p:ph type="body" idx="1"/>
          </p:nvPr>
        </p:nvSpPr>
        <p:spPr>
          <a:xfrm>
            <a:off x="1026484" y="3860732"/>
            <a:ext cx="18703455" cy="9553904"/>
          </a:xfrm>
          <a:prstGeom prst="rect">
            <a:avLst/>
          </a:prstGeom>
        </p:spPr>
        <p:txBody>
          <a:bodyPr lIns="50800" tIns="50800" rIns="50800" bIns="50800">
            <a:normAutofit fontScale="92500" lnSpcReduction="10000"/>
          </a:bodyPr>
          <a:lstStyle/>
          <a:p>
            <a:r>
              <a:rPr lang="en-US" sz="5400" dirty="0">
                <a:solidFill>
                  <a:srgbClr val="FF0000"/>
                </a:solidFill>
              </a:rPr>
              <a:t>Code Red        </a:t>
            </a:r>
            <a:r>
              <a:rPr lang="en-US" sz="5400" dirty="0" smtClean="0">
                <a:solidFill>
                  <a:srgbClr val="FF0000"/>
                </a:solidFill>
              </a:rPr>
              <a:t>		Fire</a:t>
            </a:r>
            <a:endParaRPr lang="en-US" sz="5400" dirty="0">
              <a:solidFill>
                <a:srgbClr val="FF0000"/>
              </a:solidFill>
            </a:endParaRPr>
          </a:p>
          <a:p>
            <a:r>
              <a:rPr lang="en-US" sz="5400" dirty="0">
                <a:solidFill>
                  <a:schemeClr val="accent6">
                    <a:lumMod val="60000"/>
                    <a:lumOff val="40000"/>
                  </a:schemeClr>
                </a:solidFill>
              </a:rPr>
              <a:t>Code Adam     </a:t>
            </a:r>
            <a:r>
              <a:rPr lang="en-US" sz="5400" dirty="0" smtClean="0">
                <a:solidFill>
                  <a:schemeClr val="accent6">
                    <a:lumMod val="60000"/>
                    <a:lumOff val="40000"/>
                  </a:schemeClr>
                </a:solidFill>
              </a:rPr>
              <a:t>		Infant/Child </a:t>
            </a:r>
            <a:r>
              <a:rPr lang="en-US" sz="5400" dirty="0">
                <a:solidFill>
                  <a:schemeClr val="accent6">
                    <a:lumMod val="60000"/>
                    <a:lumOff val="40000"/>
                  </a:schemeClr>
                </a:solidFill>
              </a:rPr>
              <a:t>Abduction</a:t>
            </a:r>
          </a:p>
          <a:p>
            <a:r>
              <a:rPr lang="en-US" sz="5400" dirty="0"/>
              <a:t>Code Black      </a:t>
            </a:r>
            <a:r>
              <a:rPr lang="en-US" sz="5400" dirty="0" smtClean="0"/>
              <a:t>		Bomb/Bomb </a:t>
            </a:r>
            <a:r>
              <a:rPr lang="en-US" sz="5400" dirty="0"/>
              <a:t>Threat</a:t>
            </a:r>
          </a:p>
          <a:p>
            <a:r>
              <a:rPr lang="en-US" sz="5400" dirty="0">
                <a:solidFill>
                  <a:schemeClr val="bg1">
                    <a:lumMod val="50000"/>
                  </a:schemeClr>
                </a:solidFill>
              </a:rPr>
              <a:t>Code Gray       </a:t>
            </a:r>
            <a:r>
              <a:rPr lang="en-US" sz="5400" dirty="0" smtClean="0">
                <a:solidFill>
                  <a:schemeClr val="bg1">
                    <a:lumMod val="50000"/>
                  </a:schemeClr>
                </a:solidFill>
              </a:rPr>
              <a:t>		Severe </a:t>
            </a:r>
            <a:r>
              <a:rPr lang="en-US" sz="5400" dirty="0">
                <a:solidFill>
                  <a:schemeClr val="bg1">
                    <a:lumMod val="50000"/>
                  </a:schemeClr>
                </a:solidFill>
              </a:rPr>
              <a:t>Weather</a:t>
            </a:r>
          </a:p>
          <a:p>
            <a:r>
              <a:rPr lang="en-US" sz="5400" dirty="0">
                <a:solidFill>
                  <a:srgbClr val="F77819"/>
                </a:solidFill>
              </a:rPr>
              <a:t>Code Orange  </a:t>
            </a:r>
            <a:r>
              <a:rPr lang="en-US" sz="5400" dirty="0" smtClean="0">
                <a:solidFill>
                  <a:srgbClr val="F77819"/>
                </a:solidFill>
              </a:rPr>
              <a:t>		Hazardous </a:t>
            </a:r>
            <a:r>
              <a:rPr lang="en-US" sz="5400" dirty="0">
                <a:solidFill>
                  <a:srgbClr val="F77819"/>
                </a:solidFill>
              </a:rPr>
              <a:t>Material Spill</a:t>
            </a:r>
          </a:p>
          <a:p>
            <a:r>
              <a:rPr lang="en-US" sz="5400" dirty="0">
                <a:solidFill>
                  <a:schemeClr val="accent1">
                    <a:lumMod val="75000"/>
                  </a:schemeClr>
                </a:solidFill>
              </a:rPr>
              <a:t>Code Blue       </a:t>
            </a:r>
            <a:r>
              <a:rPr lang="en-US" sz="5400" dirty="0" smtClean="0">
                <a:solidFill>
                  <a:schemeClr val="accent1">
                    <a:lumMod val="75000"/>
                  </a:schemeClr>
                </a:solidFill>
              </a:rPr>
              <a:t>		Medical </a:t>
            </a:r>
            <a:r>
              <a:rPr lang="en-US" sz="5400" dirty="0">
                <a:solidFill>
                  <a:schemeClr val="accent1">
                    <a:lumMod val="75000"/>
                  </a:schemeClr>
                </a:solidFill>
              </a:rPr>
              <a:t>Emergency - Adult</a:t>
            </a:r>
          </a:p>
          <a:p>
            <a:r>
              <a:rPr lang="en-US" sz="5400" dirty="0">
                <a:solidFill>
                  <a:srgbClr val="FF33CC"/>
                </a:solidFill>
              </a:rPr>
              <a:t>Code Pink        </a:t>
            </a:r>
            <a:r>
              <a:rPr lang="en-US" sz="5400" dirty="0" smtClean="0">
                <a:solidFill>
                  <a:srgbClr val="FF33CC"/>
                </a:solidFill>
              </a:rPr>
              <a:t>		Medical </a:t>
            </a:r>
            <a:r>
              <a:rPr lang="en-US" sz="5400" dirty="0">
                <a:solidFill>
                  <a:srgbClr val="FF33CC"/>
                </a:solidFill>
              </a:rPr>
              <a:t>Emergency - Pediatric</a:t>
            </a:r>
          </a:p>
          <a:p>
            <a:r>
              <a:rPr lang="en-US" sz="5400" dirty="0">
                <a:solidFill>
                  <a:srgbClr val="FFC000"/>
                </a:solidFill>
              </a:rPr>
              <a:t>Code Yellow    </a:t>
            </a:r>
            <a:r>
              <a:rPr lang="en-US" sz="5400" dirty="0" smtClean="0">
                <a:solidFill>
                  <a:srgbClr val="FFC000"/>
                </a:solidFill>
              </a:rPr>
              <a:t>	 	Disaster</a:t>
            </a:r>
            <a:endParaRPr lang="en-US" sz="5400" dirty="0">
              <a:solidFill>
                <a:srgbClr val="FFC000"/>
              </a:solidFill>
            </a:endParaRPr>
          </a:p>
          <a:p>
            <a:r>
              <a:rPr lang="en-US" sz="5400" dirty="0">
                <a:solidFill>
                  <a:srgbClr val="7030A0"/>
                </a:solidFill>
              </a:rPr>
              <a:t>Code Violet      </a:t>
            </a:r>
            <a:r>
              <a:rPr lang="en-US" sz="5400" dirty="0" smtClean="0">
                <a:solidFill>
                  <a:srgbClr val="7030A0"/>
                </a:solidFill>
              </a:rPr>
              <a:t>		Violent </a:t>
            </a:r>
            <a:r>
              <a:rPr lang="en-US" sz="5400" dirty="0">
                <a:solidFill>
                  <a:srgbClr val="7030A0"/>
                </a:solidFill>
              </a:rPr>
              <a:t>Person</a:t>
            </a:r>
          </a:p>
          <a:p>
            <a:r>
              <a:rPr lang="en-US" sz="5400" dirty="0">
                <a:solidFill>
                  <a:schemeClr val="tx1">
                    <a:lumMod val="65000"/>
                    <a:lumOff val="35000"/>
                  </a:schemeClr>
                </a:solidFill>
              </a:rPr>
              <a:t>Code Silver      </a:t>
            </a:r>
            <a:r>
              <a:rPr lang="en-US" sz="5400" dirty="0" smtClean="0">
                <a:solidFill>
                  <a:schemeClr val="tx1">
                    <a:lumMod val="65000"/>
                    <a:lumOff val="35000"/>
                  </a:schemeClr>
                </a:solidFill>
              </a:rPr>
              <a:t>		Person </a:t>
            </a:r>
            <a:r>
              <a:rPr lang="en-US" sz="5400" dirty="0">
                <a:solidFill>
                  <a:schemeClr val="tx1">
                    <a:lumMod val="65000"/>
                    <a:lumOff val="35000"/>
                  </a:schemeClr>
                </a:solidFill>
              </a:rPr>
              <a:t>with Weapon / Hostage Situation</a:t>
            </a:r>
          </a:p>
          <a:p>
            <a:r>
              <a:rPr lang="en-US" sz="5400" dirty="0">
                <a:solidFill>
                  <a:schemeClr val="accent6">
                    <a:lumMod val="50000"/>
                  </a:schemeClr>
                </a:solidFill>
              </a:rPr>
              <a:t>Code Brown     </a:t>
            </a:r>
            <a:r>
              <a:rPr lang="en-US" sz="5400" dirty="0" smtClean="0">
                <a:solidFill>
                  <a:schemeClr val="accent6">
                    <a:lumMod val="50000"/>
                  </a:schemeClr>
                </a:solidFill>
              </a:rPr>
              <a:t>		Missing </a:t>
            </a:r>
            <a:r>
              <a:rPr lang="en-US" sz="5400" dirty="0">
                <a:solidFill>
                  <a:schemeClr val="accent6">
                    <a:lumMod val="50000"/>
                  </a:schemeClr>
                </a:solidFill>
              </a:rPr>
              <a:t>Adult Patient/Visitor</a:t>
            </a:r>
          </a:p>
          <a:p>
            <a:r>
              <a:rPr lang="en-US" sz="5400" dirty="0">
                <a:solidFill>
                  <a:srgbClr val="00B050"/>
                </a:solidFill>
              </a:rPr>
              <a:t>Code Green      </a:t>
            </a:r>
            <a:r>
              <a:rPr lang="en-US" sz="5400" dirty="0" smtClean="0">
                <a:solidFill>
                  <a:srgbClr val="00B050"/>
                </a:solidFill>
              </a:rPr>
              <a:t>		Evacuation </a:t>
            </a:r>
            <a:r>
              <a:rPr lang="en-US" sz="5400" dirty="0">
                <a:solidFill>
                  <a:srgbClr val="00B050"/>
                </a:solidFill>
              </a:rPr>
              <a:t>of Building</a:t>
            </a:r>
          </a:p>
          <a:p>
            <a:r>
              <a:rPr lang="en-US" sz="5400" dirty="0"/>
              <a:t>Code Email       </a:t>
            </a:r>
            <a:r>
              <a:rPr lang="en-US" sz="5400" dirty="0" smtClean="0"/>
              <a:t>		Check </a:t>
            </a:r>
            <a:r>
              <a:rPr lang="en-US" sz="5400" dirty="0"/>
              <a:t>your email for Instructions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23512973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Ohio Emergency </a:t>
            </a:r>
            <a:r>
              <a:rPr lang="en-US" dirty="0"/>
              <a:t>Codes continued</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normAutofit/>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Code Red: FIRE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Follow the </a:t>
            </a:r>
            <a:r>
              <a:rPr lang="en-US" dirty="0">
                <a:solidFill>
                  <a:srgbClr val="FF0000"/>
                </a:solidFill>
              </a:rPr>
              <a:t>RACE / PASS </a:t>
            </a:r>
            <a:r>
              <a:rPr lang="en-US" dirty="0" smtClean="0"/>
              <a:t>guidelines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endParaRPr lang="en-US" sz="4000" dirty="0"/>
          </a:p>
          <a:p>
            <a:pPr marL="1952625" lvl="3" indent="-268288">
              <a:spcBef>
                <a:spcPct val="5000"/>
              </a:spcBef>
            </a:pPr>
            <a:r>
              <a:rPr lang="en-US" sz="4000" dirty="0">
                <a:solidFill>
                  <a:srgbClr val="FF0000"/>
                </a:solidFill>
              </a:rPr>
              <a:t>R</a:t>
            </a:r>
            <a:r>
              <a:rPr lang="en-US" sz="4000" dirty="0">
                <a:solidFill>
                  <a:prstClr val="black"/>
                </a:solidFill>
              </a:rPr>
              <a:t>: </a:t>
            </a:r>
            <a:r>
              <a:rPr lang="en-US" sz="4000" dirty="0" smtClean="0">
                <a:solidFill>
                  <a:prstClr val="black"/>
                </a:solidFill>
              </a:rPr>
              <a:t>	Rescue </a:t>
            </a:r>
            <a:r>
              <a:rPr lang="en-US" sz="4000" dirty="0">
                <a:solidFill>
                  <a:prstClr val="black"/>
                </a:solidFill>
              </a:rPr>
              <a:t>people in the fire area</a:t>
            </a:r>
          </a:p>
          <a:p>
            <a:pPr marL="1952625" lvl="3" indent="-268288">
              <a:spcBef>
                <a:spcPct val="5000"/>
              </a:spcBef>
              <a:buFontTx/>
              <a:buChar char="–"/>
            </a:pPr>
            <a:endParaRPr lang="en-US" sz="4000" dirty="0">
              <a:solidFill>
                <a:prstClr val="black"/>
              </a:solidFill>
            </a:endParaRPr>
          </a:p>
          <a:p>
            <a:pPr marL="1952625" lvl="3" indent="-268288">
              <a:spcBef>
                <a:spcPct val="5000"/>
              </a:spcBef>
            </a:pPr>
            <a:r>
              <a:rPr lang="en-US" sz="4000" dirty="0">
                <a:solidFill>
                  <a:srgbClr val="FF0000"/>
                </a:solidFill>
              </a:rPr>
              <a:t>A</a:t>
            </a:r>
            <a:r>
              <a:rPr lang="en-US" sz="4000" dirty="0">
                <a:solidFill>
                  <a:prstClr val="black"/>
                </a:solidFill>
              </a:rPr>
              <a:t>: </a:t>
            </a:r>
            <a:r>
              <a:rPr lang="en-US" sz="4000" dirty="0" smtClean="0">
                <a:solidFill>
                  <a:prstClr val="black"/>
                </a:solidFill>
              </a:rPr>
              <a:t>	Activate </a:t>
            </a:r>
            <a:r>
              <a:rPr lang="en-US" sz="4000" dirty="0">
                <a:solidFill>
                  <a:prstClr val="black"/>
                </a:solidFill>
              </a:rPr>
              <a:t>the Alarm (pull box)</a:t>
            </a:r>
          </a:p>
          <a:p>
            <a:pPr marL="1952625" lvl="3" indent="-268288">
              <a:spcBef>
                <a:spcPct val="5000"/>
              </a:spcBef>
              <a:buFontTx/>
              <a:buChar char="–"/>
            </a:pPr>
            <a:endParaRPr lang="en-US" sz="4000" dirty="0">
              <a:solidFill>
                <a:prstClr val="black"/>
              </a:solidFill>
            </a:endParaRPr>
          </a:p>
          <a:p>
            <a:pPr marL="1952625" lvl="3" indent="-268288">
              <a:spcBef>
                <a:spcPct val="5000"/>
              </a:spcBef>
            </a:pPr>
            <a:r>
              <a:rPr lang="en-US" sz="4000" dirty="0">
                <a:solidFill>
                  <a:srgbClr val="FF0000"/>
                </a:solidFill>
              </a:rPr>
              <a:t>C</a:t>
            </a:r>
            <a:r>
              <a:rPr lang="en-US" sz="4000" dirty="0">
                <a:solidFill>
                  <a:prstClr val="black"/>
                </a:solidFill>
              </a:rPr>
              <a:t>: </a:t>
            </a:r>
            <a:r>
              <a:rPr lang="en-US" sz="4000" dirty="0" smtClean="0">
                <a:solidFill>
                  <a:prstClr val="black"/>
                </a:solidFill>
              </a:rPr>
              <a:t>	Contain </a:t>
            </a:r>
            <a:r>
              <a:rPr lang="en-US" sz="4000" dirty="0">
                <a:solidFill>
                  <a:prstClr val="black"/>
                </a:solidFill>
              </a:rPr>
              <a:t>the fire (close doors)</a:t>
            </a:r>
          </a:p>
          <a:p>
            <a:pPr marL="1952625" lvl="3" indent="-268288">
              <a:spcBef>
                <a:spcPct val="5000"/>
              </a:spcBef>
              <a:buFontTx/>
              <a:buChar char="–"/>
            </a:pPr>
            <a:endParaRPr lang="en-US" sz="4000" dirty="0">
              <a:solidFill>
                <a:prstClr val="black"/>
              </a:solidFill>
            </a:endParaRPr>
          </a:p>
          <a:p>
            <a:pPr marL="1952625" lvl="3" indent="-268288">
              <a:spcBef>
                <a:spcPct val="5000"/>
              </a:spcBef>
            </a:pPr>
            <a:r>
              <a:rPr lang="en-US" sz="4000" dirty="0">
                <a:solidFill>
                  <a:srgbClr val="FF0000"/>
                </a:solidFill>
              </a:rPr>
              <a:t>E</a:t>
            </a:r>
            <a:r>
              <a:rPr lang="en-US" sz="4000" dirty="0">
                <a:solidFill>
                  <a:prstClr val="black"/>
                </a:solidFill>
              </a:rPr>
              <a:t>: </a:t>
            </a:r>
            <a:r>
              <a:rPr lang="en-US" sz="4000" dirty="0" smtClean="0">
                <a:solidFill>
                  <a:prstClr val="black"/>
                </a:solidFill>
              </a:rPr>
              <a:t>	Evacuate </a:t>
            </a:r>
            <a:r>
              <a:rPr lang="en-US" sz="4000" dirty="0">
                <a:solidFill>
                  <a:prstClr val="black"/>
                </a:solidFill>
              </a:rPr>
              <a:t>(people from the area) </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3076" y="3946865"/>
            <a:ext cx="6180083" cy="8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266763"/>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smtClean="0"/>
              <a:t>Ohio Emergency Codes continued</a:t>
            </a:r>
            <a:r>
              <a:rPr lang="en-US" dirty="0"/>
              <a:t/>
            </a:r>
            <a:br>
              <a:rPr lang="en-US" dirty="0"/>
            </a:b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normAutofit fontScale="92500" lnSpcReduction="20000"/>
          </a:bodyPr>
          <a:lstStyle/>
          <a:p>
            <a:pPr marL="857250" indent="-85725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sz="6600" dirty="0"/>
              <a:t>When a code is announced over the public address system you must:</a:t>
            </a:r>
          </a:p>
          <a:p>
            <a:pPr algn="ctr" defTabSz="2438337">
              <a:lnSpc>
                <a:spcPct val="90000"/>
              </a:lnSpc>
              <a:spcBef>
                <a:spcPts val="4500"/>
              </a:spcBef>
              <a:defRPr sz="5000" b="0">
                <a:solidFill>
                  <a:srgbClr val="5E5E5E"/>
                </a:solidFill>
                <a:latin typeface="Arial"/>
                <a:ea typeface="Arial"/>
                <a:cs typeface="Arial"/>
                <a:sym typeface="Arial"/>
              </a:defRPr>
            </a:pPr>
            <a:endParaRPr lang="en-US" sz="6600" dirty="0"/>
          </a:p>
          <a:p>
            <a:pPr marL="2209800" lvl="1" indent="-11430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6600" dirty="0"/>
              <a:t>Cease any electrical and hot work</a:t>
            </a:r>
          </a:p>
          <a:p>
            <a:pPr marL="2209800" lvl="1" indent="-11430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6600" dirty="0"/>
              <a:t>Secure ladders and clear all equipment from the hallways</a:t>
            </a:r>
          </a:p>
          <a:p>
            <a:pPr marL="2209800" lvl="1" indent="-1143000" defTabSz="2438337">
              <a:lnSpc>
                <a:spcPct val="90000"/>
              </a:lnSpc>
              <a:spcBef>
                <a:spcPts val="4500"/>
              </a:spcBef>
              <a:buFont typeface="+mj-lt"/>
              <a:buAutoNum type="arabicPeriod"/>
              <a:defRPr sz="5000" b="0">
                <a:solidFill>
                  <a:srgbClr val="5E5E5E"/>
                </a:solidFill>
                <a:latin typeface="Arial"/>
                <a:ea typeface="Arial"/>
                <a:cs typeface="Arial"/>
                <a:sym typeface="Arial"/>
              </a:defRPr>
            </a:pPr>
            <a:r>
              <a:rPr lang="en-US" sz="6600" dirty="0"/>
              <a:t>Follow the direction of the Adena Health Project Manager, Adena Security, Adena Health Safety Officer and/or Department Director/Manager</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343872445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a:bodyPr>
          <a:lstStyle/>
          <a:p>
            <a:pPr>
              <a:defRPr sz="9000" spc="-180">
                <a:solidFill>
                  <a:srgbClr val="FFFFFF"/>
                </a:solidFill>
                <a:latin typeface="Arial"/>
                <a:ea typeface="Arial"/>
                <a:cs typeface="Arial"/>
                <a:sym typeface="Arial"/>
              </a:defRPr>
            </a:pPr>
            <a:r>
              <a:rPr lang="en-US" dirty="0" smtClean="0"/>
              <a:t>Contractor </a:t>
            </a:r>
            <a:r>
              <a:rPr lang="en-US" dirty="0"/>
              <a:t>Guidelines continued </a:t>
            </a:r>
            <a:endParaRPr dirty="0"/>
          </a:p>
        </p:txBody>
      </p:sp>
      <p:sp>
        <p:nvSpPr>
          <p:cNvPr id="166" name="Presentation Subtitle"/>
          <p:cNvSpPr txBox="1">
            <a:spLocks noGrp="1"/>
          </p:cNvSpPr>
          <p:nvPr>
            <p:ph type="body" idx="1"/>
          </p:nvPr>
        </p:nvSpPr>
        <p:spPr>
          <a:xfrm>
            <a:off x="1131991" y="3727939"/>
            <a:ext cx="22244574" cy="8777852"/>
          </a:xfrm>
          <a:prstGeom prst="rect">
            <a:avLst/>
          </a:prstGeom>
        </p:spPr>
        <p:txBody>
          <a:bodyPr lIns="50800" tIns="50800" rIns="50800" bIns="50800"/>
          <a:lstStyle/>
          <a:p>
            <a:pPr algn="ctr" defTabSz="2438337">
              <a:lnSpc>
                <a:spcPct val="90000"/>
              </a:lnSpc>
              <a:spcBef>
                <a:spcPts val="4500"/>
              </a:spcBef>
              <a:defRPr sz="5000" b="0">
                <a:solidFill>
                  <a:srgbClr val="5E5E5E"/>
                </a:solidFill>
                <a:latin typeface="Arial"/>
                <a:ea typeface="Arial"/>
                <a:cs typeface="Arial"/>
                <a:sym typeface="Arial"/>
              </a:defRPr>
            </a:pPr>
            <a:r>
              <a:rPr lang="en-US" dirty="0"/>
              <a:t>Important Contact Numbers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graphicFrame>
        <p:nvGraphicFramePr>
          <p:cNvPr id="4" name="Table 3"/>
          <p:cNvGraphicFramePr>
            <a:graphicFrameLocks noGrp="1"/>
          </p:cNvGraphicFramePr>
          <p:nvPr>
            <p:extLst>
              <p:ext uri="{D42A27DB-BD31-4B8C-83A1-F6EECF244321}">
                <p14:modId xmlns:p14="http://schemas.microsoft.com/office/powerpoint/2010/main" val="2467019373"/>
              </p:ext>
            </p:extLst>
          </p:nvPr>
        </p:nvGraphicFramePr>
        <p:xfrm>
          <a:off x="4906107" y="4712679"/>
          <a:ext cx="14235044" cy="8109540"/>
        </p:xfrm>
        <a:graphic>
          <a:graphicData uri="http://schemas.openxmlformats.org/drawingml/2006/table">
            <a:tbl>
              <a:tblPr firstRow="1" bandRow="1">
                <a:tableStyleId>{5C22544A-7EE6-4342-B048-85BDC9FD1C3A}</a:tableStyleId>
              </a:tblPr>
              <a:tblGrid>
                <a:gridCol w="7117522">
                  <a:extLst>
                    <a:ext uri="{9D8B030D-6E8A-4147-A177-3AD203B41FA5}">
                      <a16:colId xmlns:a16="http://schemas.microsoft.com/office/drawing/2014/main" val="20000"/>
                    </a:ext>
                  </a:extLst>
                </a:gridCol>
                <a:gridCol w="7117522">
                  <a:extLst>
                    <a:ext uri="{9D8B030D-6E8A-4147-A177-3AD203B41FA5}">
                      <a16:colId xmlns:a16="http://schemas.microsoft.com/office/drawing/2014/main" val="20001"/>
                    </a:ext>
                  </a:extLst>
                </a:gridCol>
              </a:tblGrid>
              <a:tr h="901060">
                <a:tc>
                  <a:txBody>
                    <a:bodyPr/>
                    <a:lstStyle/>
                    <a:p>
                      <a:r>
                        <a:rPr lang="en-US" dirty="0" smtClean="0"/>
                        <a:t>Department Name</a:t>
                      </a:r>
                      <a:endParaRPr lang="en-US" dirty="0"/>
                    </a:p>
                  </a:txBody>
                  <a:tcPr/>
                </a:tc>
                <a:tc>
                  <a:txBody>
                    <a:bodyPr/>
                    <a:lstStyle/>
                    <a:p>
                      <a:r>
                        <a:rPr lang="en-US" dirty="0" smtClean="0"/>
                        <a:t>Phone</a:t>
                      </a:r>
                      <a:r>
                        <a:rPr lang="en-US" baseline="0" dirty="0" smtClean="0"/>
                        <a:t> Number</a:t>
                      </a:r>
                      <a:endParaRPr lang="en-US" dirty="0"/>
                    </a:p>
                  </a:txBody>
                  <a:tcPr/>
                </a:tc>
                <a:extLst>
                  <a:ext uri="{0D108BD9-81ED-4DB2-BD59-A6C34878D82A}">
                    <a16:rowId xmlns:a16="http://schemas.microsoft.com/office/drawing/2014/main" val="10000"/>
                  </a:ext>
                </a:extLst>
              </a:tr>
              <a:tr h="901060">
                <a:tc>
                  <a:txBody>
                    <a:bodyPr/>
                    <a:lstStyle/>
                    <a:p>
                      <a:r>
                        <a:rPr lang="en-US" dirty="0" smtClean="0"/>
                        <a:t>Switchboard Operator</a:t>
                      </a:r>
                      <a:endParaRPr lang="en-US" dirty="0"/>
                    </a:p>
                  </a:txBody>
                  <a:tcPr/>
                </a:tc>
                <a:tc>
                  <a:txBody>
                    <a:bodyPr/>
                    <a:lstStyle/>
                    <a:p>
                      <a:r>
                        <a:rPr lang="en-US" dirty="0" smtClean="0"/>
                        <a:t>740-779-7500</a:t>
                      </a:r>
                      <a:endParaRPr lang="en-US" dirty="0"/>
                    </a:p>
                  </a:txBody>
                  <a:tcPr/>
                </a:tc>
                <a:extLst>
                  <a:ext uri="{0D108BD9-81ED-4DB2-BD59-A6C34878D82A}">
                    <a16:rowId xmlns:a16="http://schemas.microsoft.com/office/drawing/2014/main" val="10001"/>
                  </a:ext>
                </a:extLst>
              </a:tr>
              <a:tr h="901060">
                <a:tc>
                  <a:txBody>
                    <a:bodyPr/>
                    <a:lstStyle/>
                    <a:p>
                      <a:r>
                        <a:rPr lang="en-US" dirty="0" smtClean="0"/>
                        <a:t>Construction Manager</a:t>
                      </a:r>
                      <a:endParaRPr lang="en-US" dirty="0"/>
                    </a:p>
                  </a:txBody>
                  <a:tcPr/>
                </a:tc>
                <a:tc>
                  <a:txBody>
                    <a:bodyPr/>
                    <a:lstStyle/>
                    <a:p>
                      <a:r>
                        <a:rPr lang="en-US" dirty="0" smtClean="0"/>
                        <a:t>740-779-7502</a:t>
                      </a:r>
                      <a:endParaRPr lang="en-US" dirty="0"/>
                    </a:p>
                  </a:txBody>
                  <a:tcPr/>
                </a:tc>
                <a:extLst>
                  <a:ext uri="{0D108BD9-81ED-4DB2-BD59-A6C34878D82A}">
                    <a16:rowId xmlns:a16="http://schemas.microsoft.com/office/drawing/2014/main" val="10002"/>
                  </a:ext>
                </a:extLst>
              </a:tr>
              <a:tr h="901060">
                <a:tc>
                  <a:txBody>
                    <a:bodyPr/>
                    <a:lstStyle/>
                    <a:p>
                      <a:r>
                        <a:rPr lang="en-US" dirty="0" smtClean="0"/>
                        <a:t>Safety Officer</a:t>
                      </a:r>
                      <a:endParaRPr lang="en-US" dirty="0"/>
                    </a:p>
                  </a:txBody>
                  <a:tcPr/>
                </a:tc>
                <a:tc>
                  <a:txBody>
                    <a:bodyPr/>
                    <a:lstStyle/>
                    <a:p>
                      <a:r>
                        <a:rPr lang="en-US" dirty="0" smtClean="0"/>
                        <a:t>740-779-8681</a:t>
                      </a:r>
                      <a:endParaRPr lang="en-US" dirty="0"/>
                    </a:p>
                  </a:txBody>
                  <a:tcPr/>
                </a:tc>
                <a:extLst>
                  <a:ext uri="{0D108BD9-81ED-4DB2-BD59-A6C34878D82A}">
                    <a16:rowId xmlns:a16="http://schemas.microsoft.com/office/drawing/2014/main" val="10003"/>
                  </a:ext>
                </a:extLst>
              </a:tr>
              <a:tr h="901060">
                <a:tc>
                  <a:txBody>
                    <a:bodyPr/>
                    <a:lstStyle/>
                    <a:p>
                      <a:r>
                        <a:rPr lang="en-US" dirty="0" smtClean="0"/>
                        <a:t>Building/Plant Supervisor</a:t>
                      </a:r>
                      <a:endParaRPr lang="en-US" dirty="0"/>
                    </a:p>
                  </a:txBody>
                  <a:tcPr/>
                </a:tc>
                <a:tc>
                  <a:txBody>
                    <a:bodyPr/>
                    <a:lstStyle/>
                    <a:p>
                      <a:r>
                        <a:rPr lang="en-US" dirty="0" smtClean="0"/>
                        <a:t>740-779-7506</a:t>
                      </a:r>
                      <a:endParaRPr lang="en-US" dirty="0"/>
                    </a:p>
                  </a:txBody>
                  <a:tcPr/>
                </a:tc>
                <a:extLst>
                  <a:ext uri="{0D108BD9-81ED-4DB2-BD59-A6C34878D82A}">
                    <a16:rowId xmlns:a16="http://schemas.microsoft.com/office/drawing/2014/main" val="10004"/>
                  </a:ext>
                </a:extLst>
              </a:tr>
              <a:tr h="901060">
                <a:tc>
                  <a:txBody>
                    <a:bodyPr/>
                    <a:lstStyle/>
                    <a:p>
                      <a:r>
                        <a:rPr lang="en-US" dirty="0" smtClean="0"/>
                        <a:t>Facility Operations</a:t>
                      </a:r>
                      <a:endParaRPr lang="en-US" dirty="0"/>
                    </a:p>
                  </a:txBody>
                  <a:tcPr/>
                </a:tc>
                <a:tc>
                  <a:txBody>
                    <a:bodyPr/>
                    <a:lstStyle/>
                    <a:p>
                      <a:r>
                        <a:rPr lang="en-US" dirty="0" smtClean="0"/>
                        <a:t>740-779-7368 or 7509</a:t>
                      </a:r>
                      <a:endParaRPr lang="en-US" dirty="0"/>
                    </a:p>
                  </a:txBody>
                  <a:tcPr/>
                </a:tc>
                <a:extLst>
                  <a:ext uri="{0D108BD9-81ED-4DB2-BD59-A6C34878D82A}">
                    <a16:rowId xmlns:a16="http://schemas.microsoft.com/office/drawing/2014/main" val="10005"/>
                  </a:ext>
                </a:extLst>
              </a:tr>
              <a:tr h="901060">
                <a:tc>
                  <a:txBody>
                    <a:bodyPr/>
                    <a:lstStyle/>
                    <a:p>
                      <a:r>
                        <a:rPr lang="en-US" dirty="0" smtClean="0"/>
                        <a:t>Infection Prevention</a:t>
                      </a:r>
                      <a:endParaRPr lang="en-US" dirty="0"/>
                    </a:p>
                  </a:txBody>
                  <a:tcPr/>
                </a:tc>
                <a:tc>
                  <a:txBody>
                    <a:bodyPr/>
                    <a:lstStyle/>
                    <a:p>
                      <a:r>
                        <a:rPr lang="en-US" dirty="0" smtClean="0"/>
                        <a:t>740-779-8658</a:t>
                      </a:r>
                      <a:endParaRPr lang="en-US" dirty="0"/>
                    </a:p>
                  </a:txBody>
                  <a:tcPr/>
                </a:tc>
                <a:extLst>
                  <a:ext uri="{0D108BD9-81ED-4DB2-BD59-A6C34878D82A}">
                    <a16:rowId xmlns:a16="http://schemas.microsoft.com/office/drawing/2014/main" val="10006"/>
                  </a:ext>
                </a:extLst>
              </a:tr>
              <a:tr h="901060">
                <a:tc>
                  <a:txBody>
                    <a:bodyPr/>
                    <a:lstStyle/>
                    <a:p>
                      <a:r>
                        <a:rPr lang="en-US" dirty="0" smtClean="0"/>
                        <a:t>Adena</a:t>
                      </a:r>
                      <a:r>
                        <a:rPr lang="en-US" baseline="0" dirty="0" smtClean="0"/>
                        <a:t> Security</a:t>
                      </a:r>
                      <a:endParaRPr lang="en-US" dirty="0"/>
                    </a:p>
                  </a:txBody>
                  <a:tcPr/>
                </a:tc>
                <a:tc>
                  <a:txBody>
                    <a:bodyPr/>
                    <a:lstStyle/>
                    <a:p>
                      <a:r>
                        <a:rPr lang="en-US" dirty="0" smtClean="0"/>
                        <a:t>740-779-7505</a:t>
                      </a:r>
                      <a:endParaRPr lang="en-US" dirty="0"/>
                    </a:p>
                  </a:txBody>
                  <a:tcPr/>
                </a:tc>
                <a:extLst>
                  <a:ext uri="{0D108BD9-81ED-4DB2-BD59-A6C34878D82A}">
                    <a16:rowId xmlns:a16="http://schemas.microsoft.com/office/drawing/2014/main" val="10007"/>
                  </a:ext>
                </a:extLst>
              </a:tr>
              <a:tr h="901060">
                <a:tc>
                  <a:txBody>
                    <a:bodyPr/>
                    <a:lstStyle/>
                    <a:p>
                      <a:r>
                        <a:rPr lang="en-US" dirty="0" smtClean="0"/>
                        <a:t>Environmental Services</a:t>
                      </a:r>
                      <a:endParaRPr lang="en-US" dirty="0"/>
                    </a:p>
                  </a:txBody>
                  <a:tcPr/>
                </a:tc>
                <a:tc>
                  <a:txBody>
                    <a:bodyPr/>
                    <a:lstStyle/>
                    <a:p>
                      <a:r>
                        <a:rPr lang="en-US" dirty="0" smtClean="0"/>
                        <a:t>740-851-3237</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2607323"/>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760552">
            <a:off x="21472720" y="4122358"/>
            <a:ext cx="2729418" cy="1960703"/>
          </a:xfrm>
          <a:prstGeom prst="rect">
            <a:avLst/>
          </a:prstGeom>
          <a:gradFill rotWithShape="1">
            <a:gsLst>
              <a:gs pos="0">
                <a:srgbClr val="FFFFFF">
                  <a:alpha val="0"/>
                </a:srgbClr>
              </a:gs>
              <a:gs pos="100000">
                <a:srgbClr val="FFFFFF">
                  <a:gamma/>
                  <a:shade val="46275"/>
                  <a:invGamma/>
                  <a:alpha val="39999"/>
                </a:srgbClr>
              </a:gs>
            </a:gsLst>
            <a:lin ang="5400000" scaled="1"/>
          </a:gradFill>
          <a:ln>
            <a:noFill/>
          </a:ln>
        </p:spPr>
      </p:pic>
      <p:sp>
        <p:nvSpPr>
          <p:cNvPr id="165" name="Presentation Title"/>
          <p:cNvSpPr txBox="1">
            <a:spLocks noGrp="1"/>
          </p:cNvSpPr>
          <p:nvPr>
            <p:ph type="title"/>
          </p:nvPr>
        </p:nvSpPr>
        <p:spPr>
          <a:xfrm>
            <a:off x="5776844" y="752134"/>
            <a:ext cx="17808178" cy="1833839"/>
          </a:xfrm>
          <a:prstGeom prst="rect">
            <a:avLst/>
          </a:prstGeom>
        </p:spPr>
        <p:txBody>
          <a:bodyPr anchor="t">
            <a:normAutofit fontScale="90000"/>
          </a:bodyPr>
          <a:lstStyle/>
          <a:p>
            <a:pPr>
              <a:defRPr sz="9000" spc="-180">
                <a:solidFill>
                  <a:srgbClr val="FFFFFF"/>
                </a:solidFill>
                <a:latin typeface="Arial"/>
                <a:ea typeface="Arial"/>
                <a:cs typeface="Arial"/>
                <a:sym typeface="Arial"/>
              </a:defRPr>
            </a:pPr>
            <a:r>
              <a:rPr lang="en-US" dirty="0"/>
              <a:t>Workplace Violence</a:t>
            </a:r>
            <a:br>
              <a:rPr lang="en-US" dirty="0"/>
            </a:br>
            <a:endParaRPr dirty="0"/>
          </a:p>
        </p:txBody>
      </p:sp>
      <p:sp>
        <p:nvSpPr>
          <p:cNvPr id="166" name="Presentation Subtitle"/>
          <p:cNvSpPr txBox="1">
            <a:spLocks noGrp="1"/>
          </p:cNvSpPr>
          <p:nvPr>
            <p:ph type="body" idx="1"/>
          </p:nvPr>
        </p:nvSpPr>
        <p:spPr>
          <a:xfrm>
            <a:off x="1131991" y="3846787"/>
            <a:ext cx="21759540" cy="7851227"/>
          </a:xfrm>
          <a:prstGeom prst="rect">
            <a:avLst/>
          </a:prstGeom>
        </p:spPr>
        <p:txBody>
          <a:bodyPr lIns="50800" tIns="50800" rIns="50800" bIns="50800">
            <a:normAutofit fontScale="55000" lnSpcReduction="20000"/>
          </a:bodyPr>
          <a:lstStyle/>
          <a:p>
            <a:pPr defTabSz="2438337">
              <a:lnSpc>
                <a:spcPct val="90000"/>
              </a:lnSpc>
              <a:spcBef>
                <a:spcPts val="4500"/>
              </a:spcBef>
              <a:defRPr sz="5000" b="0">
                <a:solidFill>
                  <a:srgbClr val="5E5E5E"/>
                </a:solidFill>
                <a:latin typeface="Arial"/>
                <a:ea typeface="Arial"/>
                <a:cs typeface="Arial"/>
                <a:sym typeface="Arial"/>
              </a:defRPr>
            </a:pPr>
            <a:r>
              <a:rPr lang="en-US" dirty="0"/>
              <a:t>Adena </a:t>
            </a:r>
            <a:r>
              <a:rPr lang="en-US" dirty="0" smtClean="0"/>
              <a:t>Health strictly </a:t>
            </a:r>
            <a:r>
              <a:rPr lang="en-US" dirty="0"/>
              <a:t>prohibits violence in the workplace by any individual, in any form.  Violence can be defined as any physical assault, threatening behavior or verbal abuse occurring in the work setting or related to the workplace.</a:t>
            </a:r>
          </a:p>
          <a:p>
            <a:pPr marL="1981200" lvl="1" indent="-9144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Report all incidents of workplace violence immediately.</a:t>
            </a:r>
          </a:p>
          <a:p>
            <a:pPr marL="1981200" lvl="1" indent="-9144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For Main Campus – Contact Security/Human Resources Department to report threatening behavior.  </a:t>
            </a:r>
            <a:r>
              <a:rPr lang="en-US" dirty="0">
                <a:solidFill>
                  <a:srgbClr val="FF0000"/>
                </a:solidFill>
              </a:rPr>
              <a:t>Call 27555, state CODE Violet </a:t>
            </a:r>
            <a:r>
              <a:rPr lang="en-US" dirty="0"/>
              <a:t>and location for violent/potentially violent or escalating behavior.</a:t>
            </a:r>
          </a:p>
          <a:p>
            <a:pPr marL="1981200" lvl="1" indent="-9144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For Regional Sites – Contact the Site Manager and the Main Campus Security Officer on duty or Human Services Department to report threatening behavior.  </a:t>
            </a:r>
          </a:p>
          <a:p>
            <a:pPr marL="1981200" lvl="1" indent="-9144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If you are in an isolated area and are unable to reach a phone, use whatever is available to draw attention to you, i.e. pull a fire alarm box, etc.</a:t>
            </a:r>
          </a:p>
          <a:p>
            <a:pPr marL="1981200" lvl="1" indent="-9144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If you are aware of potential workplace violence (i.e. restraining order, incidence of violence outside the workplace), notify your department director and the Main Campus Security Officer on duty.</a:t>
            </a:r>
          </a:p>
          <a:p>
            <a:pPr marL="1981200" lvl="1" indent="-9144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A Workplace Violence “Tool Kit” was created that has additional information that may be needed. The tool kit has policy references, various forms, additional contact information etc. You can find this toolkit by accessing the Adenanet and clicking on the following:  </a:t>
            </a:r>
            <a:r>
              <a:rPr lang="en-US" i="1" dirty="0">
                <a:solidFill>
                  <a:srgbClr val="0070C0"/>
                </a:solidFill>
              </a:rPr>
              <a:t>Departments/ Safety/ Workplace Violence. </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853" y="11876565"/>
            <a:ext cx="14213816" cy="1839435"/>
          </a:xfrm>
          <a:prstGeom prst="rect">
            <a:avLst/>
          </a:prstGeom>
        </p:spPr>
      </p:pic>
    </p:spTree>
    <p:extLst>
      <p:ext uri="{BB962C8B-B14F-4D97-AF65-F5344CB8AC3E}">
        <p14:creationId xmlns:p14="http://schemas.microsoft.com/office/powerpoint/2010/main" val="3458520610"/>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Slide title will go here"/>
          <p:cNvSpPr txBox="1">
            <a:spLocks noGrp="1"/>
          </p:cNvSpPr>
          <p:nvPr>
            <p:ph type="title"/>
          </p:nvPr>
        </p:nvSpPr>
        <p:spPr>
          <a:xfrm>
            <a:off x="567560" y="4761185"/>
            <a:ext cx="7378262" cy="5155629"/>
          </a:xfrm>
          <a:prstGeom prst="rect">
            <a:avLst/>
          </a:prstGeom>
        </p:spPr>
        <p:txBody>
          <a:bodyPr anchor="t"/>
          <a:lstStyle>
            <a:lvl1pPr>
              <a:defRPr sz="9000" spc="-200">
                <a:solidFill>
                  <a:srgbClr val="FFFFFF"/>
                </a:solidFill>
                <a:latin typeface="Arial"/>
                <a:ea typeface="Arial"/>
                <a:cs typeface="Arial"/>
                <a:sym typeface="Arial"/>
              </a:defRPr>
            </a:lvl1pPr>
          </a:lstStyle>
          <a:p>
            <a:pPr algn="ctr"/>
            <a:r>
              <a:rPr lang="en-US" dirty="0"/>
              <a:t>Thank You for Promoting a Safety Culture</a:t>
            </a:r>
            <a:endParaRPr dirty="0"/>
          </a:p>
        </p:txBody>
      </p:sp>
      <p:sp>
        <p:nvSpPr>
          <p:cNvPr id="163" name="Vertical style for items that need to be placed in here or copy."/>
          <p:cNvSpPr txBox="1">
            <a:spLocks noGrp="1"/>
          </p:cNvSpPr>
          <p:nvPr>
            <p:ph type="body" idx="1"/>
          </p:nvPr>
        </p:nvSpPr>
        <p:spPr>
          <a:xfrm>
            <a:off x="11761076" y="567558"/>
            <a:ext cx="12297103" cy="12770069"/>
          </a:xfrm>
          <a:prstGeom prst="rect">
            <a:avLst/>
          </a:prstGeom>
        </p:spPr>
        <p:txBody>
          <a:bodyPr lIns="50800" tIns="50800" rIns="50800" bIns="50800"/>
          <a:lstStyle>
            <a:lvl1pPr defTabSz="2438337">
              <a:lnSpc>
                <a:spcPct val="90000"/>
              </a:lnSpc>
              <a:spcBef>
                <a:spcPts val="4500"/>
              </a:spcBef>
              <a:defRPr sz="5000" b="0">
                <a:solidFill>
                  <a:srgbClr val="5E5E5E"/>
                </a:solidFill>
                <a:latin typeface="Arial"/>
                <a:ea typeface="Arial"/>
                <a:cs typeface="Arial"/>
                <a:sym typeface="Arial"/>
              </a:defRPr>
            </a:lvl1pPr>
          </a:lstStyle>
          <a:p>
            <a:r>
              <a:rPr lang="en-US" dirty="0"/>
              <a:t>If you have any questions, please contact any member of </a:t>
            </a:r>
            <a:r>
              <a:rPr lang="en-US" dirty="0" smtClean="0"/>
              <a:t>the Environmental </a:t>
            </a:r>
            <a:r>
              <a:rPr lang="en-US" dirty="0"/>
              <a:t>Health &amp; Safety </a:t>
            </a:r>
            <a:r>
              <a:rPr lang="en-US" dirty="0" smtClean="0"/>
              <a:t>Team</a:t>
            </a:r>
          </a:p>
          <a:p>
            <a:endParaRPr lang="en-US" dirty="0"/>
          </a:p>
          <a:p>
            <a:r>
              <a:rPr lang="en-US" sz="4000" b="1" dirty="0" smtClean="0"/>
              <a:t>Director</a:t>
            </a:r>
            <a:r>
              <a:rPr lang="en-US" sz="4000" b="1" dirty="0"/>
              <a:t>, Environmental Health &amp; Safety </a:t>
            </a:r>
            <a:r>
              <a:rPr lang="en-US" sz="4000" b="1" dirty="0" smtClean="0"/>
              <a:t>     (</a:t>
            </a:r>
            <a:r>
              <a:rPr lang="en-US" sz="4000" b="1" dirty="0"/>
              <a:t>System Safety </a:t>
            </a:r>
            <a:r>
              <a:rPr lang="en-US" sz="4000" b="1" dirty="0" smtClean="0"/>
              <a:t>Officer)</a:t>
            </a:r>
          </a:p>
          <a:p>
            <a:pPr marL="609600" lvl="1" indent="0">
              <a:buNone/>
            </a:pPr>
            <a:r>
              <a:rPr lang="en-US" sz="4000" dirty="0" smtClean="0"/>
              <a:t>Rogena Hiles x28681 or </a:t>
            </a:r>
            <a:r>
              <a:rPr lang="en-US" sz="4000" dirty="0" smtClean="0">
                <a:hlinkClick r:id="rId3"/>
              </a:rPr>
              <a:t>rhiles@adena.org</a:t>
            </a:r>
            <a:endParaRPr lang="en-US" sz="4000" dirty="0" smtClean="0"/>
          </a:p>
          <a:p>
            <a:r>
              <a:rPr lang="en-US" sz="4000" b="1" dirty="0" smtClean="0"/>
              <a:t>Safety </a:t>
            </a:r>
            <a:r>
              <a:rPr lang="en-US" sz="4000" b="1" dirty="0"/>
              <a:t>Department </a:t>
            </a:r>
            <a:r>
              <a:rPr lang="en-US" sz="4000" b="1" dirty="0" smtClean="0"/>
              <a:t>Coordinator</a:t>
            </a:r>
          </a:p>
          <a:p>
            <a:pPr marL="609600" lvl="1" indent="0">
              <a:buNone/>
            </a:pPr>
            <a:r>
              <a:rPr lang="en-US" sz="4000" dirty="0" smtClean="0"/>
              <a:t>Jennifer Abner x28166 or </a:t>
            </a:r>
            <a:r>
              <a:rPr lang="en-US" sz="4000" dirty="0" smtClean="0">
                <a:hlinkClick r:id="rId4"/>
              </a:rPr>
              <a:t>jabner@adena.org</a:t>
            </a:r>
            <a:endParaRPr lang="en-US" sz="4000" dirty="0" smtClean="0"/>
          </a:p>
          <a:p>
            <a:r>
              <a:rPr lang="en-US" sz="4000" b="1" dirty="0" smtClean="0"/>
              <a:t>Regional </a:t>
            </a:r>
            <a:r>
              <a:rPr lang="en-US" sz="4000" b="1" dirty="0"/>
              <a:t>Safety </a:t>
            </a:r>
            <a:r>
              <a:rPr lang="en-US" sz="4000" b="1" dirty="0" smtClean="0"/>
              <a:t>Coordinator</a:t>
            </a:r>
          </a:p>
          <a:p>
            <a:pPr marL="609600" lvl="1" indent="0">
              <a:buNone/>
            </a:pPr>
            <a:r>
              <a:rPr lang="en-US" sz="4000" dirty="0" smtClean="0"/>
              <a:t>Erik Davis X27403 or </a:t>
            </a:r>
            <a:r>
              <a:rPr lang="en-US" sz="4000" dirty="0" smtClean="0">
                <a:hlinkClick r:id="rId5"/>
              </a:rPr>
              <a:t>edavis@adena.org</a:t>
            </a:r>
            <a:endParaRPr lang="en-US" sz="4000" dirty="0" smtClean="0"/>
          </a:p>
          <a:p>
            <a:r>
              <a:rPr lang="en-US" sz="4000" b="1" dirty="0" smtClean="0"/>
              <a:t>Emergency </a:t>
            </a:r>
            <a:r>
              <a:rPr lang="en-US" sz="4000" b="1" dirty="0"/>
              <a:t>Management </a:t>
            </a:r>
            <a:r>
              <a:rPr lang="en-US" sz="4000" b="1" dirty="0" smtClean="0"/>
              <a:t>Coordinator</a:t>
            </a:r>
          </a:p>
          <a:p>
            <a:pPr marL="609600" lvl="1" indent="0">
              <a:buNone/>
            </a:pPr>
            <a:r>
              <a:rPr lang="en-US" sz="4000" dirty="0" smtClean="0"/>
              <a:t>Thomas Royster x27394 or </a:t>
            </a:r>
            <a:r>
              <a:rPr lang="en-US" sz="4000" dirty="0" smtClean="0">
                <a:hlinkClick r:id="rId6"/>
              </a:rPr>
              <a:t>troyster@adena.org</a:t>
            </a:r>
            <a:r>
              <a:rPr lang="en-US" sz="4000" dirty="0" smtClean="0"/>
              <a:t> </a:t>
            </a:r>
          </a:p>
          <a:p>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a:bodyPr>
          <a:lstStyle/>
          <a:p>
            <a:pPr>
              <a:defRPr sz="9000" spc="-180">
                <a:solidFill>
                  <a:srgbClr val="FFFFFF"/>
                </a:solidFill>
                <a:latin typeface="Arial"/>
                <a:ea typeface="Arial"/>
                <a:cs typeface="Arial"/>
                <a:sym typeface="Arial"/>
              </a:defRPr>
            </a:pPr>
            <a:r>
              <a:rPr lang="en-US" dirty="0" smtClean="0"/>
              <a:t>Contractor </a:t>
            </a:r>
            <a:r>
              <a:rPr lang="en-US" dirty="0"/>
              <a:t>Guidelines continued</a:t>
            </a: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Before entering Adena </a:t>
            </a:r>
            <a:r>
              <a:rPr lang="en-US" dirty="0" smtClean="0"/>
              <a:t>Health property</a:t>
            </a:r>
            <a:r>
              <a:rPr lang="en-US" dirty="0"/>
              <a:t>, please make sure you are wearing your:</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smtClean="0"/>
              <a:t>Hard </a:t>
            </a:r>
            <a:r>
              <a:rPr lang="en-US" dirty="0"/>
              <a:t>Hat</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Safety glasses and/or other PPE</a:t>
            </a:r>
          </a:p>
          <a:p>
            <a:pPr marL="1752600" lvl="1"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Complete the Adena Health Construction Daily Worksite Inspection Checklist (Click on Daily Checklist on the Contractor home page)</a:t>
            </a:r>
          </a:p>
          <a:p>
            <a:pPr defTabSz="2438337">
              <a:lnSpc>
                <a:spcPct val="90000"/>
              </a:lnSpc>
              <a:spcBef>
                <a:spcPts val="4500"/>
              </a:spcBef>
              <a:defRPr sz="5000" b="0">
                <a:solidFill>
                  <a:srgbClr val="5E5E5E"/>
                </a:solidFill>
                <a:latin typeface="Arial"/>
                <a:ea typeface="Arial"/>
                <a:cs typeface="Arial"/>
                <a:sym typeface="Arial"/>
              </a:defRPr>
            </a:pPr>
            <a:endParaRPr dirty="0"/>
          </a:p>
        </p:txBody>
      </p:sp>
    </p:spTree>
    <p:extLst>
      <p:ext uri="{BB962C8B-B14F-4D97-AF65-F5344CB8AC3E}">
        <p14:creationId xmlns:p14="http://schemas.microsoft.com/office/powerpoint/2010/main" val="170473927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a:bodyPr>
          <a:lstStyle/>
          <a:p>
            <a:pPr>
              <a:defRPr sz="9000" spc="-180">
                <a:solidFill>
                  <a:srgbClr val="FFFFFF"/>
                </a:solidFill>
                <a:latin typeface="Arial"/>
                <a:ea typeface="Arial"/>
                <a:cs typeface="Arial"/>
                <a:sym typeface="Arial"/>
              </a:defRPr>
            </a:pPr>
            <a:r>
              <a:rPr lang="en-US" dirty="0" smtClean="0"/>
              <a:t>Contractor </a:t>
            </a:r>
            <a:r>
              <a:rPr lang="en-US" dirty="0"/>
              <a:t>Guidelines continued</a:t>
            </a: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No smoking in any buildings or outdoor areas owned and/or operated by Adena </a:t>
            </a:r>
            <a:r>
              <a:rPr lang="en-US" dirty="0" smtClean="0"/>
              <a:t>Health</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smtClean="0"/>
              <a:t>Eating </a:t>
            </a:r>
            <a:r>
              <a:rPr lang="en-US" dirty="0"/>
              <a:t>and drinking shall be limited to designated break areas (water is ok inside the construction area)</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3" descr="600px-No_smoking_nuvola__svg.png"/>
          <p:cNvPicPr>
            <a:picLocks noChangeAspect="1"/>
          </p:cNvPicPr>
          <p:nvPr/>
        </p:nvPicPr>
        <p:blipFill>
          <a:blip r:embed="rId3" cstate="print"/>
          <a:stretch>
            <a:fillRect/>
          </a:stretch>
        </p:blipFill>
        <p:spPr>
          <a:xfrm>
            <a:off x="9979481" y="8390899"/>
            <a:ext cx="4556326" cy="4556326"/>
          </a:xfrm>
          <a:prstGeom prst="rect">
            <a:avLst/>
          </a:prstGeom>
        </p:spPr>
      </p:pic>
    </p:spTree>
    <p:extLst>
      <p:ext uri="{BB962C8B-B14F-4D97-AF65-F5344CB8AC3E}">
        <p14:creationId xmlns:p14="http://schemas.microsoft.com/office/powerpoint/2010/main" val="372499695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a:bodyPr>
          <a:lstStyle/>
          <a:p>
            <a:pPr>
              <a:defRPr sz="9000" spc="-180">
                <a:solidFill>
                  <a:srgbClr val="FFFFFF"/>
                </a:solidFill>
                <a:latin typeface="Arial"/>
                <a:ea typeface="Arial"/>
                <a:cs typeface="Arial"/>
                <a:sym typeface="Arial"/>
              </a:defRPr>
            </a:pPr>
            <a:r>
              <a:rPr lang="en-US" dirty="0" smtClean="0"/>
              <a:t>Contractor </a:t>
            </a:r>
            <a:r>
              <a:rPr lang="en-US" dirty="0"/>
              <a:t>Guidelines continued</a:t>
            </a: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Patients, staff and visitors ALWAYS have the right-of-way in elevators and hallways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Clear pathways for patients, staff and visitors</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Do not slow down day-to-day Adena </a:t>
            </a:r>
            <a:r>
              <a:rPr lang="en-US" dirty="0" smtClean="0"/>
              <a:t>Health </a:t>
            </a:r>
            <a:r>
              <a:rPr lang="en-US" dirty="0"/>
              <a:t>operations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960" y="8776445"/>
            <a:ext cx="9388635" cy="423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88183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Presentation Title"/>
          <p:cNvSpPr txBox="1">
            <a:spLocks noGrp="1"/>
          </p:cNvSpPr>
          <p:nvPr>
            <p:ph type="title"/>
          </p:nvPr>
        </p:nvSpPr>
        <p:spPr>
          <a:xfrm>
            <a:off x="5776844" y="752134"/>
            <a:ext cx="17808178" cy="1833839"/>
          </a:xfrm>
          <a:prstGeom prst="rect">
            <a:avLst/>
          </a:prstGeom>
        </p:spPr>
        <p:txBody>
          <a:bodyPr anchor="t">
            <a:normAutofit/>
          </a:bodyPr>
          <a:lstStyle/>
          <a:p>
            <a:pPr>
              <a:defRPr sz="9000" spc="-180">
                <a:solidFill>
                  <a:srgbClr val="FFFFFF"/>
                </a:solidFill>
                <a:latin typeface="Arial"/>
                <a:ea typeface="Arial"/>
                <a:cs typeface="Arial"/>
                <a:sym typeface="Arial"/>
              </a:defRPr>
            </a:pPr>
            <a:r>
              <a:rPr lang="en-US" dirty="0" smtClean="0"/>
              <a:t>Contractor </a:t>
            </a:r>
            <a:r>
              <a:rPr lang="en-US" dirty="0"/>
              <a:t>Guidelines continued</a:t>
            </a:r>
            <a:endParaRPr dirty="0"/>
          </a:p>
        </p:txBody>
      </p:sp>
      <p:sp>
        <p:nvSpPr>
          <p:cNvPr id="166" name="Presentation Subtitle"/>
          <p:cNvSpPr txBox="1">
            <a:spLocks noGrp="1"/>
          </p:cNvSpPr>
          <p:nvPr>
            <p:ph type="body" idx="1"/>
          </p:nvPr>
        </p:nvSpPr>
        <p:spPr>
          <a:xfrm>
            <a:off x="1131991" y="4411705"/>
            <a:ext cx="22244574" cy="8094085"/>
          </a:xfrm>
          <a:prstGeom prst="rect">
            <a:avLst/>
          </a:prstGeom>
        </p:spPr>
        <p:txBody>
          <a:bodyPr lIns="50800" tIns="50800" rIns="50800" bIns="50800">
            <a:normAutofit fontScale="92500" lnSpcReduction="10000"/>
          </a:bodyPr>
          <a:lstStyle/>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Use provided hand-cleaning products often, especially if the work space is in or near patient care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Reduce noise as much as possible</a:t>
            </a:r>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endParaRPr lang="en-US" dirty="0"/>
          </a:p>
          <a:p>
            <a:pPr marL="685800" indent="-685800" defTabSz="2438337">
              <a:lnSpc>
                <a:spcPct val="90000"/>
              </a:lnSpc>
              <a:spcBef>
                <a:spcPts val="4500"/>
              </a:spcBef>
              <a:buFont typeface="Arial" panose="020B0604020202020204" pitchFamily="34" charset="0"/>
              <a:buChar char="•"/>
              <a:defRPr sz="5000" b="0">
                <a:solidFill>
                  <a:srgbClr val="5E5E5E"/>
                </a:solidFill>
                <a:latin typeface="Arial"/>
                <a:ea typeface="Arial"/>
                <a:cs typeface="Arial"/>
                <a:sym typeface="Arial"/>
              </a:defRPr>
            </a:pPr>
            <a:r>
              <a:rPr lang="en-US" dirty="0"/>
              <a:t>Provide the highest level of customer service to our patients, staff and visitors</a:t>
            </a:r>
          </a:p>
          <a:p>
            <a:pPr defTabSz="2438337">
              <a:lnSpc>
                <a:spcPct val="90000"/>
              </a:lnSpc>
              <a:spcBef>
                <a:spcPts val="4500"/>
              </a:spcBef>
              <a:defRPr sz="5000" b="0">
                <a:solidFill>
                  <a:srgbClr val="5E5E5E"/>
                </a:solidFill>
                <a:latin typeface="Arial"/>
                <a:ea typeface="Arial"/>
                <a:cs typeface="Arial"/>
                <a:sym typeface="Arial"/>
              </a:defRPr>
            </a:pPr>
            <a:endParaRP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9373" y="5324298"/>
            <a:ext cx="6056208" cy="405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628" y="7155725"/>
            <a:ext cx="6680962" cy="444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72934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392</TotalTime>
  <Words>3750</Words>
  <Application>Microsoft Office PowerPoint</Application>
  <PresentationFormat>Custom</PresentationFormat>
  <Paragraphs>318</Paragraphs>
  <Slides>51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Helvetica Neue</vt:lpstr>
      <vt:lpstr>Helvetica Neue Medium</vt:lpstr>
      <vt:lpstr>21_BasicWhite</vt:lpstr>
      <vt:lpstr>PowerPoint Presentation</vt:lpstr>
      <vt:lpstr>Dress Code</vt:lpstr>
      <vt:lpstr>Parking</vt:lpstr>
      <vt:lpstr>Contractor Guidelines </vt:lpstr>
      <vt:lpstr>Contractor Guidelines continued </vt:lpstr>
      <vt:lpstr>Contractor Guidelines continued</vt:lpstr>
      <vt:lpstr>Contractor Guidelines continued</vt:lpstr>
      <vt:lpstr>Contractor Guidelines continued</vt:lpstr>
      <vt:lpstr>Contractor Guidelines continued</vt:lpstr>
      <vt:lpstr>General Privacy Guidelines</vt:lpstr>
      <vt:lpstr>After-Hours Work Guidelines </vt:lpstr>
      <vt:lpstr>Utility Shutdowns </vt:lpstr>
      <vt:lpstr>Infection Control Risk Assessment (ICRA) </vt:lpstr>
      <vt:lpstr>ICRA continued </vt:lpstr>
      <vt:lpstr>ICRA continued </vt:lpstr>
      <vt:lpstr>Interim Life Safety Measures (ILSM) </vt:lpstr>
      <vt:lpstr>Containment Measures </vt:lpstr>
      <vt:lpstr>Containment Measures continued </vt:lpstr>
      <vt:lpstr>Containment Measures continued </vt:lpstr>
      <vt:lpstr>Containment Measures High Risk Areas </vt:lpstr>
      <vt:lpstr>PPE Requirements </vt:lpstr>
      <vt:lpstr>PPE Requirements continued </vt:lpstr>
      <vt:lpstr>PPE Requirements continued </vt:lpstr>
      <vt:lpstr>Waste Guidelines </vt:lpstr>
      <vt:lpstr>Waste Guidelines continued </vt:lpstr>
      <vt:lpstr>Cleaning Guidelines </vt:lpstr>
      <vt:lpstr>Cleaning Guidelines continued </vt:lpstr>
      <vt:lpstr>Electrical Safety Guidelines </vt:lpstr>
      <vt:lpstr>Machine and Power Tool Safety </vt:lpstr>
      <vt:lpstr>Machine and Power Tool Safety Continued </vt:lpstr>
      <vt:lpstr>Machine and Power Tool Safety Continued </vt:lpstr>
      <vt:lpstr>Ladder Safety Guidelines </vt:lpstr>
      <vt:lpstr>Ladder Safety continued </vt:lpstr>
      <vt:lpstr>Ladder Safety continued </vt:lpstr>
      <vt:lpstr>Ladder Safety continued </vt:lpstr>
      <vt:lpstr>Ladder Safety continued </vt:lpstr>
      <vt:lpstr>Fall Prevention Guidelines </vt:lpstr>
      <vt:lpstr>Safety Data Sheets </vt:lpstr>
      <vt:lpstr>Hazardous Chemical Guidelines </vt:lpstr>
      <vt:lpstr>Hot Work Permits </vt:lpstr>
      <vt:lpstr>Hot Work Permits continued </vt:lpstr>
      <vt:lpstr>Lockout/Tag-out Guidelines </vt:lpstr>
      <vt:lpstr>Confined Space Guidelines </vt:lpstr>
      <vt:lpstr>Bloodborne Pathogens Guidelines </vt:lpstr>
      <vt:lpstr>Bloodborne Pathogens Guidelines continued </vt:lpstr>
      <vt:lpstr>Injury Guidelines </vt:lpstr>
      <vt:lpstr>Ohio Emergency Codes </vt:lpstr>
      <vt:lpstr>Ohio Emergency Codes continued </vt:lpstr>
      <vt:lpstr>Ohio Emergency Codes continued </vt:lpstr>
      <vt:lpstr>Workplace Violence </vt:lpstr>
      <vt:lpstr>Thank You for Promoting a Safety 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Abner, Jennifer S.</dc:creator>
  <cp:lastModifiedBy>Kokish, Bryan</cp:lastModifiedBy>
  <cp:revision>25</cp:revision>
  <dcterms:modified xsi:type="dcterms:W3CDTF">2023-09-26T15:00:50Z</dcterms:modified>
</cp:coreProperties>
</file>